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33"/>
  </p:notesMasterIdLst>
  <p:sldIdLst>
    <p:sldId id="326" r:id="rId2"/>
    <p:sldId id="327" r:id="rId3"/>
    <p:sldId id="328" r:id="rId4"/>
    <p:sldId id="329" r:id="rId5"/>
    <p:sldId id="330" r:id="rId6"/>
    <p:sldId id="331" r:id="rId7"/>
    <p:sldId id="333" r:id="rId8"/>
    <p:sldId id="334" r:id="rId9"/>
    <p:sldId id="335" r:id="rId10"/>
    <p:sldId id="336" r:id="rId11"/>
    <p:sldId id="337" r:id="rId12"/>
    <p:sldId id="338" r:id="rId13"/>
    <p:sldId id="347" r:id="rId14"/>
    <p:sldId id="355" r:id="rId15"/>
    <p:sldId id="351" r:id="rId16"/>
    <p:sldId id="348" r:id="rId17"/>
    <p:sldId id="352" r:id="rId18"/>
    <p:sldId id="349" r:id="rId19"/>
    <p:sldId id="350" r:id="rId20"/>
    <p:sldId id="339" r:id="rId21"/>
    <p:sldId id="340" r:id="rId22"/>
    <p:sldId id="341" r:id="rId23"/>
    <p:sldId id="354" r:id="rId24"/>
    <p:sldId id="342" r:id="rId25"/>
    <p:sldId id="343" r:id="rId26"/>
    <p:sldId id="344" r:id="rId27"/>
    <p:sldId id="345" r:id="rId28"/>
    <p:sldId id="332" r:id="rId29"/>
    <p:sldId id="346" r:id="rId30"/>
    <p:sldId id="353" r:id="rId31"/>
    <p:sldId id="278" r:id="rId3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4" autoAdjust="0"/>
    <p:restoredTop sz="78875" autoAdjust="0"/>
  </p:normalViewPr>
  <p:slideViewPr>
    <p:cSldViewPr>
      <p:cViewPr>
        <p:scale>
          <a:sx n="60" d="100"/>
          <a:sy n="60" d="100"/>
        </p:scale>
        <p:origin x="-58" y="-58"/>
      </p:cViewPr>
      <p:guideLst>
        <p:guide orient="horz" pos="2160"/>
        <p:guide pos="2880"/>
      </p:guideLst>
    </p:cSldViewPr>
  </p:slideViewPr>
  <p:outlineViewPr>
    <p:cViewPr>
      <p:scale>
        <a:sx n="33" d="100"/>
        <a:sy n="33" d="100"/>
      </p:scale>
      <p:origin x="0" y="12018"/>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841CE6-6048-4695-A2FA-D9D9EE7691F6}" type="datetimeFigureOut">
              <a:rPr lang="es-MX" smtClean="0"/>
              <a:pPr/>
              <a:t>19/09/2013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6A2E57-7E8A-476C-A637-29FA5E427FB4}" type="slidenum">
              <a:rPr lang="es-MX" smtClean="0"/>
              <a:pPr/>
              <a:t>‹Nº›</a:t>
            </a:fld>
            <a:endParaRPr lang="es-MX"/>
          </a:p>
        </p:txBody>
      </p:sp>
    </p:spTree>
    <p:extLst>
      <p:ext uri="{BB962C8B-B14F-4D97-AF65-F5344CB8AC3E}">
        <p14:creationId xmlns:p14="http://schemas.microsoft.com/office/powerpoint/2010/main" val="421490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A2E57-7E8A-476C-A637-29FA5E427FB4}" type="slidenum">
              <a:rPr lang="es-MX" smtClean="0"/>
              <a:pPr/>
              <a:t>5</a:t>
            </a:fld>
            <a:endParaRPr lang="es-MX"/>
          </a:p>
        </p:txBody>
      </p:sp>
    </p:spTree>
    <p:extLst>
      <p:ext uri="{BB962C8B-B14F-4D97-AF65-F5344CB8AC3E}">
        <p14:creationId xmlns:p14="http://schemas.microsoft.com/office/powerpoint/2010/main" val="2469657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6F6A2E57-7E8A-476C-A637-29FA5E427FB4}" type="slidenum">
              <a:rPr lang="es-MX" smtClean="0"/>
              <a:pPr/>
              <a:t>31</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9B7F6DAB-82B9-4D92-81E8-A6B72225BBB2}" type="datetimeFigureOut">
              <a:rPr lang="es-MX" smtClean="0"/>
              <a:pPr/>
              <a:t>19/09/2013</a:t>
            </a:fld>
            <a:endParaRPr lang="es-MX"/>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MX"/>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68180AF-3FFA-480A-AA00-8C2B8584DA65}" type="slidenum">
              <a:rPr lang="es-MX" smtClean="0"/>
              <a:pPr/>
              <a:t>‹Nº›</a:t>
            </a:fld>
            <a:endParaRPr lang="es-MX"/>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B7F6DAB-82B9-4D92-81E8-A6B72225BBB2}" type="datetimeFigureOut">
              <a:rPr lang="es-MX" smtClean="0"/>
              <a:pPr/>
              <a:t>19/09/2013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68180AF-3FFA-480A-AA00-8C2B8584DA65}" type="slidenum">
              <a:rPr lang="es-MX" smtClean="0"/>
              <a:pPr/>
              <a:t>‹Nº›</a:t>
            </a:fld>
            <a:endParaRPr lang="es-MX"/>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B7F6DAB-82B9-4D92-81E8-A6B72225BBB2}" type="datetimeFigureOut">
              <a:rPr lang="es-MX" smtClean="0"/>
              <a:pPr/>
              <a:t>19/09/2013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68180AF-3FFA-480A-AA00-8C2B8584DA65}" type="slidenum">
              <a:rPr lang="es-MX" smtClean="0"/>
              <a:pPr/>
              <a:t>‹Nº›</a:t>
            </a:fld>
            <a:endParaRPr lang="es-MX"/>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B7F6DAB-82B9-4D92-81E8-A6B72225BBB2}" type="datetimeFigureOut">
              <a:rPr lang="es-MX" smtClean="0"/>
              <a:pPr/>
              <a:t>19/09/2013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68180AF-3FFA-480A-AA00-8C2B8584DA65}" type="slidenum">
              <a:rPr lang="es-MX" smtClean="0"/>
              <a:pPr/>
              <a:t>‹Nº›</a:t>
            </a:fld>
            <a:endParaRPr lang="es-MX"/>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B7F6DAB-82B9-4D92-81E8-A6B72225BBB2}" type="datetimeFigureOut">
              <a:rPr lang="es-MX" smtClean="0"/>
              <a:pPr/>
              <a:t>19/09/2013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68180AF-3FFA-480A-AA00-8C2B8584DA65}"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B7F6DAB-82B9-4D92-81E8-A6B72225BBB2}" type="datetimeFigureOut">
              <a:rPr lang="es-MX" smtClean="0"/>
              <a:pPr/>
              <a:t>19/09/2013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68180AF-3FFA-480A-AA00-8C2B8584DA65}" type="slidenum">
              <a:rPr lang="es-MX" smtClean="0"/>
              <a:pPr/>
              <a:t>‹Nº›</a:t>
            </a:fld>
            <a:endParaRPr lang="es-MX"/>
          </a:p>
        </p:txBody>
      </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B7F6DAB-82B9-4D92-81E8-A6B72225BBB2}" type="datetimeFigureOut">
              <a:rPr lang="es-MX" smtClean="0"/>
              <a:pPr/>
              <a:t>19/09/2013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768180AF-3FFA-480A-AA00-8C2B8584DA65}" type="slidenum">
              <a:rPr lang="es-MX" smtClean="0"/>
              <a:pPr/>
              <a:t>‹Nº›</a:t>
            </a:fld>
            <a:endParaRPr lang="es-MX"/>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B7F6DAB-82B9-4D92-81E8-A6B72225BBB2}" type="datetimeFigureOut">
              <a:rPr lang="es-MX" smtClean="0"/>
              <a:pPr/>
              <a:t>19/09/2013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768180AF-3FFA-480A-AA00-8C2B8584DA65}" type="slidenum">
              <a:rPr lang="es-MX" smtClean="0"/>
              <a:pPr/>
              <a:t>‹Nº›</a:t>
            </a:fld>
            <a:endParaRPr lang="es-MX"/>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7F6DAB-82B9-4D92-81E8-A6B72225BBB2}" type="datetimeFigureOut">
              <a:rPr lang="es-MX" smtClean="0"/>
              <a:pPr/>
              <a:t>19/09/2013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768180AF-3FFA-480A-AA00-8C2B8584DA65}"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B7F6DAB-82B9-4D92-81E8-A6B72225BBB2}" type="datetimeFigureOut">
              <a:rPr lang="es-MX" smtClean="0"/>
              <a:pPr/>
              <a:t>19/09/2013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68180AF-3FFA-480A-AA00-8C2B8584DA65}"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B7F6DAB-82B9-4D92-81E8-A6B72225BBB2}" type="datetimeFigureOut">
              <a:rPr lang="es-MX" smtClean="0"/>
              <a:pPr/>
              <a:t>19/09/2013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68180AF-3FFA-480A-AA00-8C2B8584DA65}"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9B7F6DAB-82B9-4D92-81E8-A6B72225BBB2}" type="datetimeFigureOut">
              <a:rPr lang="es-MX" smtClean="0"/>
              <a:pPr/>
              <a:t>19/09/2013</a:t>
            </a:fld>
            <a:endParaRPr lang="es-MX"/>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MX"/>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768180AF-3FFA-480A-AA00-8C2B8584DA65}"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profesionesjalisco.blogspot.mx/"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bambus.com.com.mx/"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3.wmf"/><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wmf"/><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fundacionpas.org/"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www.blindatufamilia.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a:p>
        </p:txBody>
      </p:sp>
      <p:sp>
        <p:nvSpPr>
          <p:cNvPr id="3" name="2 Título"/>
          <p:cNvSpPr>
            <a:spLocks noGrp="1"/>
          </p:cNvSpPr>
          <p:nvPr>
            <p:ph type="title"/>
          </p:nvPr>
        </p:nvSpPr>
        <p:spPr/>
        <p:txBody>
          <a:bodyPr/>
          <a:lstStyle/>
          <a:p>
            <a:endParaRPr lang="es-MX"/>
          </a:p>
        </p:txBody>
      </p:sp>
      <p:pic>
        <p:nvPicPr>
          <p:cNvPr id="2050" name="Picture 2" descr="C:\Users\colegio de pediatria\AppData\Local\Microsoft\Windows\Temporary Internet Files\Content.IE5\ZPQZES09\MP90043910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3 Grupo"/>
          <p:cNvGrpSpPr/>
          <p:nvPr/>
        </p:nvGrpSpPr>
        <p:grpSpPr>
          <a:xfrm>
            <a:off x="3108268" y="1778087"/>
            <a:ext cx="2030413" cy="1762125"/>
            <a:chOff x="5083798" y="1772816"/>
            <a:chExt cx="2030413" cy="1762125"/>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3798" y="1772816"/>
              <a:ext cx="2030413"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9430" y="2154673"/>
              <a:ext cx="306272" cy="25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4 Rectángulo"/>
          <p:cNvSpPr/>
          <p:nvPr/>
        </p:nvSpPr>
        <p:spPr>
          <a:xfrm>
            <a:off x="1557045" y="4005064"/>
            <a:ext cx="5391219" cy="584775"/>
          </a:xfrm>
          <a:prstGeom prst="rect">
            <a:avLst/>
          </a:prstGeom>
          <a:noFill/>
        </p:spPr>
        <p:txBody>
          <a:bodyPr wrap="none" lIns="91440" tIns="45720" rIns="91440" bIns="45720">
            <a:spAutoFit/>
          </a:bodyPr>
          <a:lstStyle/>
          <a:p>
            <a:pPr algn="ctr"/>
            <a:r>
              <a:rPr lang="es-ES" sz="32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EL COLEGIO TE INFORMA</a:t>
            </a:r>
            <a:endParaRPr lang="es-ES" sz="32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2055" name="Picture 7" descr="C:\Users\colegio de pediatria\AppData\Local\Microsoft\Windows\Temporary Internet Files\Content.IE5\TRGE5RBK\MC900353768[2].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31317" y="5013176"/>
            <a:ext cx="1192299" cy="1131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282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a:p>
        </p:txBody>
      </p:sp>
      <p:sp>
        <p:nvSpPr>
          <p:cNvPr id="3" name="2 Título"/>
          <p:cNvSpPr>
            <a:spLocks noGrp="1"/>
          </p:cNvSpPr>
          <p:nvPr>
            <p:ph type="title"/>
          </p:nvPr>
        </p:nvSpPr>
        <p:spPr/>
        <p:txBody>
          <a:bodyPr/>
          <a:lstStyle/>
          <a:p>
            <a:endParaRPr lang="es-MX"/>
          </a:p>
        </p:txBody>
      </p:sp>
      <p:pic>
        <p:nvPicPr>
          <p:cNvPr id="14338" name="Picture 2" descr="C:\Users\colegio de pediatria\AppData\Local\Microsoft\Windows\Temporary Internet Files\Content.IE5\TRGE5RBK\MP9004391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411560" y="438944"/>
            <a:ext cx="64008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400" dirty="0" smtClean="0">
                <a:solidFill>
                  <a:srgbClr val="002060"/>
                </a:solidFill>
                <a:latin typeface="Berlin Sans FB Demi" pitchFamily="34" charset="0"/>
              </a:rPr>
              <a:t>Sabías tu que…</a:t>
            </a:r>
            <a:endParaRPr lang="es-ES" sz="2400" dirty="0">
              <a:solidFill>
                <a:srgbClr val="002060"/>
              </a:solidFill>
              <a:latin typeface="Berlin Sans FB Demi" pitchFamily="34" charset="0"/>
            </a:endParaRPr>
          </a:p>
        </p:txBody>
      </p:sp>
      <p:sp>
        <p:nvSpPr>
          <p:cNvPr id="6" name="Content Placeholder 2"/>
          <p:cNvSpPr txBox="1">
            <a:spLocks/>
          </p:cNvSpPr>
          <p:nvPr/>
        </p:nvSpPr>
        <p:spPr>
          <a:xfrm>
            <a:off x="1331640" y="3158638"/>
            <a:ext cx="6400800" cy="3798754"/>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ctr">
              <a:buFont typeface="Wingdings" pitchFamily="2" charset="2"/>
              <a:buNone/>
            </a:pPr>
            <a:r>
              <a:rPr lang="es-ES" sz="2000" b="1" dirty="0" smtClean="0">
                <a:latin typeface="Berlin Sans FB Demi" pitchFamily="34" charset="0"/>
              </a:rPr>
              <a:t>El pasado martes 13 de Agosto celebramos el </a:t>
            </a:r>
          </a:p>
          <a:p>
            <a:pPr algn="ctr">
              <a:buFont typeface="Wingdings" pitchFamily="2" charset="2"/>
              <a:buNone/>
            </a:pPr>
            <a:r>
              <a:rPr lang="es-ES" sz="2000" b="1" dirty="0" smtClean="0">
                <a:solidFill>
                  <a:srgbClr val="0070C0"/>
                </a:solidFill>
                <a:latin typeface="Berlin Sans FB Demi" pitchFamily="34" charset="0"/>
              </a:rPr>
              <a:t>“Día del Profesionista” </a:t>
            </a:r>
          </a:p>
          <a:p>
            <a:pPr algn="ctr">
              <a:buFont typeface="Wingdings" pitchFamily="2" charset="2"/>
              <a:buNone/>
            </a:pPr>
            <a:r>
              <a:rPr lang="es-ES" sz="2000" b="1" dirty="0" smtClean="0">
                <a:latin typeface="Berlin Sans FB Demi" pitchFamily="34" charset="0"/>
              </a:rPr>
              <a:t>Por lo que el Gobierno del Estado y la Dirección de Profesiones  organizaron  un evento para reconocer a los profesionistas que se han destacado en sus respectivos Colegios y en el nuestro, el distinguido con el reconocimiento fué el </a:t>
            </a:r>
          </a:p>
          <a:p>
            <a:pPr algn="ctr">
              <a:buFont typeface="Wingdings" pitchFamily="2" charset="2"/>
              <a:buNone/>
            </a:pPr>
            <a:r>
              <a:rPr lang="es-ES" sz="2000" b="1" dirty="0" smtClean="0">
                <a:solidFill>
                  <a:srgbClr val="C00000"/>
                </a:solidFill>
                <a:latin typeface="Berlin Sans FB Demi" pitchFamily="34" charset="0"/>
              </a:rPr>
              <a:t>Dr. Manuel Alberto Valencia Zalapa.</a:t>
            </a:r>
          </a:p>
          <a:p>
            <a:pPr algn="ctr">
              <a:buFont typeface="Wingdings" pitchFamily="2" charset="2"/>
              <a:buNone/>
            </a:pPr>
            <a:r>
              <a:rPr lang="es-ES" sz="2000" b="1" dirty="0" smtClean="0">
                <a:latin typeface="Berlin Sans FB Demi" pitchFamily="34" charset="0"/>
              </a:rPr>
              <a:t>Muchas Felicidades !!!</a:t>
            </a:r>
          </a:p>
        </p:txBody>
      </p:sp>
      <p:pic>
        <p:nvPicPr>
          <p:cNvPr id="7" name="Picture 2" descr="C:\Users\ROMAN\Pictures\Día del profesionista\IMG_2925.JPG"/>
          <p:cNvPicPr>
            <a:picLocks noChangeAspect="1" noChangeArrowheads="1"/>
          </p:cNvPicPr>
          <p:nvPr/>
        </p:nvPicPr>
        <p:blipFill>
          <a:blip r:embed="rId3" cstate="print"/>
          <a:srcRect/>
          <a:stretch>
            <a:fillRect/>
          </a:stretch>
        </p:blipFill>
        <p:spPr bwMode="auto">
          <a:xfrm>
            <a:off x="3578408" y="1574507"/>
            <a:ext cx="2073712" cy="1413895"/>
          </a:xfrm>
          <a:prstGeom prst="rect">
            <a:avLst/>
          </a:prstGeom>
          <a:noFill/>
          <a:ln w="38100">
            <a:solidFill>
              <a:srgbClr val="00B050"/>
            </a:solidFill>
          </a:ln>
        </p:spPr>
      </p:pic>
    </p:spTree>
    <p:extLst>
      <p:ext uri="{BB962C8B-B14F-4D97-AF65-F5344CB8AC3E}">
        <p14:creationId xmlns:p14="http://schemas.microsoft.com/office/powerpoint/2010/main" val="37378113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C:\Users\colegio de pediatria\AppData\Local\Microsoft\Windows\Temporary Internet Files\Content.IE5\2Y2MA5ZQ\MP9004390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Users\colegio de pediatria\AppData\Local\Microsoft\Windows\Temporary Internet Files\Content.IE5\2Y2MA5ZQ\MP9004390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a:spLocks noGrp="1"/>
          </p:cNvSpPr>
          <p:nvPr>
            <p:ph type="title"/>
          </p:nvPr>
        </p:nvSpPr>
        <p:spPr>
          <a:xfrm>
            <a:off x="1331640" y="764704"/>
            <a:ext cx="6400800" cy="685800"/>
          </a:xfrm>
        </p:spPr>
        <p:txBody>
          <a:bodyPr>
            <a:normAutofit/>
          </a:bodyPr>
          <a:lstStyle/>
          <a:p>
            <a:pPr algn="ctr"/>
            <a:r>
              <a:rPr lang="es-MX" sz="2400" dirty="0" smtClean="0">
                <a:latin typeface="Berlin Sans FB Demi" pitchFamily="34" charset="0"/>
              </a:rPr>
              <a:t>COMUNICADO</a:t>
            </a:r>
            <a:endParaRPr lang="es-MX" sz="2400" dirty="0">
              <a:latin typeface="Berlin Sans FB Demi" pitchFamily="34" charset="0"/>
            </a:endParaRPr>
          </a:p>
        </p:txBody>
      </p:sp>
      <p:sp>
        <p:nvSpPr>
          <p:cNvPr id="8" name="2 Marcador de contenido"/>
          <p:cNvSpPr>
            <a:spLocks noGrp="1"/>
          </p:cNvSpPr>
          <p:nvPr>
            <p:ph idx="1"/>
          </p:nvPr>
        </p:nvSpPr>
        <p:spPr>
          <a:xfrm>
            <a:off x="1187624" y="2132856"/>
            <a:ext cx="6400800" cy="4572008"/>
          </a:xfrm>
        </p:spPr>
        <p:txBody>
          <a:bodyPr>
            <a:normAutofit fontScale="70000" lnSpcReduction="20000"/>
          </a:bodyPr>
          <a:lstStyle/>
          <a:p>
            <a:pPr marL="68580" indent="0" algn="ctr">
              <a:buNone/>
            </a:pPr>
            <a:r>
              <a:rPr lang="es-MX" dirty="0" smtClean="0">
                <a:solidFill>
                  <a:schemeClr val="accent5">
                    <a:lumMod val="75000"/>
                  </a:schemeClr>
                </a:solidFill>
                <a:latin typeface="Berlin Sans FB Demi" pitchFamily="34" charset="0"/>
              </a:rPr>
              <a:t>AQUELLOS SOCIOS QUE QUIERAN REALIZAR SU PAGO  AL COLEGIO DE LA ANUALIDAD EN EL BANCO LO PODRÁN HACER A LA SIGUIENTE CUENTA </a:t>
            </a:r>
            <a:r>
              <a:rPr lang="es-MX" b="1" dirty="0" smtClean="0">
                <a:solidFill>
                  <a:schemeClr val="accent5">
                    <a:lumMod val="75000"/>
                  </a:schemeClr>
                </a:solidFill>
                <a:latin typeface="Berlin Sans FB Demi" pitchFamily="34" charset="0"/>
              </a:rPr>
              <a:t>No.0531638817</a:t>
            </a:r>
            <a:r>
              <a:rPr lang="es-MX" dirty="0" smtClean="0">
                <a:solidFill>
                  <a:schemeClr val="accent5">
                    <a:lumMod val="75000"/>
                  </a:schemeClr>
                </a:solidFill>
                <a:latin typeface="Berlin Sans FB Demi" pitchFamily="34" charset="0"/>
              </a:rPr>
              <a:t> DE BANORTE, NOS ENVÍAN VIA INTERNET SU FICHA PAGADA Y  SUS DATOS PERSONALES  PARA LLENAR  SU RECIBO Y ESTE  SE LOS HAREMOS LLEGAR A SU DOMICILIO. </a:t>
            </a:r>
          </a:p>
          <a:p>
            <a:pPr marL="68580" indent="0" algn="ctr">
              <a:buNone/>
            </a:pPr>
            <a:endParaRPr lang="es-MX" dirty="0" smtClean="0">
              <a:solidFill>
                <a:schemeClr val="accent5">
                  <a:lumMod val="75000"/>
                </a:schemeClr>
              </a:solidFill>
            </a:endParaRPr>
          </a:p>
          <a:p>
            <a:pPr marL="68580" indent="0" algn="ctr">
              <a:buNone/>
            </a:pPr>
            <a:r>
              <a:rPr lang="es-MX" dirty="0" smtClean="0">
                <a:solidFill>
                  <a:schemeClr val="accent5">
                    <a:lumMod val="75000"/>
                  </a:schemeClr>
                </a:solidFill>
                <a:latin typeface="Berlin Sans FB Demi" pitchFamily="34" charset="0"/>
              </a:rPr>
              <a:t>ADEMAS QUEREMOS ESTAR EN CONSTANTE COMUNICACION CON USTEDES POR LO QUE LES PEDIMOS QUE ACTUALICEN SUS DATOS EN EL COLEGIO ENVIANDOLOS AL SIGUIENTE CORREO :</a:t>
            </a:r>
          </a:p>
          <a:p>
            <a:pPr marL="68580" indent="0" algn="ctr">
              <a:buNone/>
            </a:pPr>
            <a:endParaRPr lang="es-MX" dirty="0">
              <a:solidFill>
                <a:schemeClr val="accent5">
                  <a:lumMod val="75000"/>
                </a:schemeClr>
              </a:solidFill>
            </a:endParaRPr>
          </a:p>
          <a:p>
            <a:pPr marL="68580" indent="0" algn="ctr">
              <a:buNone/>
            </a:pPr>
            <a:r>
              <a:rPr lang="es-MX" b="1" dirty="0" smtClean="0">
                <a:solidFill>
                  <a:schemeClr val="accent5">
                    <a:lumMod val="75000"/>
                  </a:schemeClr>
                </a:solidFill>
              </a:rPr>
              <a:t>colegiodepediatria@yahoo.com.mx</a:t>
            </a:r>
          </a:p>
          <a:p>
            <a:pPr marL="68580" indent="0" algn="ctr">
              <a:buNone/>
            </a:pPr>
            <a:endParaRPr lang="es-MX" dirty="0">
              <a:solidFill>
                <a:schemeClr val="accent5">
                  <a:lumMod val="75000"/>
                </a:schemeClr>
              </a:solidFill>
            </a:endParaRPr>
          </a:p>
          <a:p>
            <a:pPr marL="68580" indent="0" algn="ctr">
              <a:buNone/>
            </a:pPr>
            <a:r>
              <a:rPr lang="es-MX" dirty="0" smtClean="0">
                <a:solidFill>
                  <a:schemeClr val="accent5">
                    <a:lumMod val="75000"/>
                  </a:schemeClr>
                </a:solidFill>
              </a:rPr>
              <a:t>o llámanos al teléfono 35609615</a:t>
            </a:r>
          </a:p>
          <a:p>
            <a:pPr marL="68580" indent="0" algn="ctr">
              <a:buNone/>
            </a:pPr>
            <a:endParaRPr lang="es-MX" dirty="0"/>
          </a:p>
          <a:p>
            <a:pPr marL="68580" indent="0" algn="ctr">
              <a:buNone/>
            </a:pPr>
            <a:r>
              <a:rPr lang="es-MX" dirty="0" smtClean="0"/>
              <a:t>Gracias.</a:t>
            </a:r>
          </a:p>
        </p:txBody>
      </p:sp>
    </p:spTree>
    <p:extLst>
      <p:ext uri="{BB962C8B-B14F-4D97-AF65-F5344CB8AC3E}">
        <p14:creationId xmlns:p14="http://schemas.microsoft.com/office/powerpoint/2010/main" val="34616495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a:p>
        </p:txBody>
      </p:sp>
      <p:sp>
        <p:nvSpPr>
          <p:cNvPr id="3" name="2 Título"/>
          <p:cNvSpPr>
            <a:spLocks noGrp="1"/>
          </p:cNvSpPr>
          <p:nvPr>
            <p:ph type="title"/>
          </p:nvPr>
        </p:nvSpPr>
        <p:spPr/>
        <p:txBody>
          <a:bodyPr/>
          <a:lstStyle/>
          <a:p>
            <a:endParaRPr lang="es-MX"/>
          </a:p>
        </p:txBody>
      </p:sp>
      <p:pic>
        <p:nvPicPr>
          <p:cNvPr id="16386" name="Picture 2" descr="C:\Users\colegio de pediatria\AppData\Local\Microsoft\Windows\Temporary Internet Files\Content.IE5\6VHE1IVE\MP9004391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611560" y="476672"/>
            <a:ext cx="784664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dirty="0" smtClean="0">
                <a:latin typeface="Berlin Sans FB Demi" pitchFamily="34" charset="0"/>
              </a:rPr>
              <a:t>SESIONES ACADEMICAS GRUPOS PRIVADOS </a:t>
            </a:r>
            <a:endParaRPr lang="es-MX" sz="2000" dirty="0">
              <a:latin typeface="Berlin Sans FB Demi" pitchFamily="34" charset="0"/>
            </a:endParaRPr>
          </a:p>
        </p:txBody>
      </p:sp>
      <p:sp>
        <p:nvSpPr>
          <p:cNvPr id="6" name="2 Marcador de contenido"/>
          <p:cNvSpPr txBox="1">
            <a:spLocks/>
          </p:cNvSpPr>
          <p:nvPr/>
        </p:nvSpPr>
        <p:spPr>
          <a:xfrm>
            <a:off x="755576" y="1556792"/>
            <a:ext cx="8136904" cy="4464496"/>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68580" indent="0">
              <a:buFont typeface="Wingdings" pitchFamily="2" charset="2"/>
              <a:buNone/>
            </a:pPr>
            <a:endParaRPr lang="es-MX" sz="700" dirty="0" smtClean="0"/>
          </a:p>
          <a:p>
            <a:pPr marL="68580" indent="0">
              <a:buFont typeface="Wingdings" pitchFamily="2" charset="2"/>
              <a:buNone/>
            </a:pPr>
            <a:r>
              <a:rPr lang="es-MX" sz="1800" dirty="0" smtClean="0">
                <a:solidFill>
                  <a:schemeClr val="bg2">
                    <a:lumMod val="10000"/>
                  </a:schemeClr>
                </a:solidFill>
                <a:latin typeface="Berlin Sans FB Demi" pitchFamily="34" charset="0"/>
              </a:rPr>
              <a:t>Miércoles  09  de   Octubre 2013</a:t>
            </a:r>
          </a:p>
          <a:p>
            <a:pPr marL="68580" indent="0">
              <a:buFont typeface="Wingdings" pitchFamily="2" charset="2"/>
              <a:buNone/>
            </a:pPr>
            <a:r>
              <a:rPr lang="es-MX" sz="1800" b="1" dirty="0" smtClean="0">
                <a:solidFill>
                  <a:srgbClr val="0070C0"/>
                </a:solidFill>
                <a:latin typeface="Berlin Sans FB Demi" pitchFamily="34" charset="0"/>
              </a:rPr>
              <a:t>GRUPO PEDIATRIA PRIVADA</a:t>
            </a:r>
          </a:p>
          <a:p>
            <a:pPr marL="68580" indent="0">
              <a:buFont typeface="Wingdings" pitchFamily="2" charset="2"/>
              <a:buNone/>
            </a:pPr>
            <a:r>
              <a:rPr lang="es-MX" sz="1800" dirty="0" smtClean="0">
                <a:solidFill>
                  <a:schemeClr val="bg2">
                    <a:lumMod val="10000"/>
                  </a:schemeClr>
                </a:solidFill>
                <a:latin typeface="Berlin Sans FB Demi" pitchFamily="34" charset="0"/>
              </a:rPr>
              <a:t>TEMA</a:t>
            </a:r>
            <a:r>
              <a:rPr lang="es-MX" sz="1800" b="1" dirty="0" smtClean="0">
                <a:solidFill>
                  <a:schemeClr val="bg2">
                    <a:lumMod val="10000"/>
                  </a:schemeClr>
                </a:solidFill>
                <a:latin typeface="Berlin Sans FB Demi" pitchFamily="34" charset="0"/>
              </a:rPr>
              <a:t>: V </a:t>
            </a:r>
            <a:r>
              <a:rPr lang="es-MX" sz="1800" b="1" dirty="0" smtClean="0">
                <a:latin typeface="Berlin Sans FB Demi" pitchFamily="34" charset="0"/>
              </a:rPr>
              <a:t>Foro de Vacunas</a:t>
            </a:r>
          </a:p>
          <a:p>
            <a:pPr marL="68580" indent="0">
              <a:buFont typeface="Wingdings" pitchFamily="2" charset="2"/>
              <a:buNone/>
            </a:pPr>
            <a:r>
              <a:rPr lang="es-MX" sz="1800" dirty="0" smtClean="0">
                <a:solidFill>
                  <a:schemeClr val="bg2">
                    <a:lumMod val="10000"/>
                  </a:schemeClr>
                </a:solidFill>
                <a:latin typeface="Berlin Sans FB Demi" pitchFamily="34" charset="0"/>
              </a:rPr>
              <a:t>Profesor </a:t>
            </a:r>
            <a:r>
              <a:rPr lang="es-MX" sz="1800" b="1" dirty="0" smtClean="0">
                <a:solidFill>
                  <a:schemeClr val="bg2">
                    <a:lumMod val="10000"/>
                  </a:schemeClr>
                </a:solidFill>
                <a:latin typeface="Berlin Sans FB Demi" pitchFamily="34" charset="0"/>
              </a:rPr>
              <a:t>:  Equipo Multidisciplinario</a:t>
            </a:r>
          </a:p>
          <a:p>
            <a:pPr marL="68580" indent="0">
              <a:buFont typeface="Wingdings" pitchFamily="2" charset="2"/>
              <a:buNone/>
            </a:pPr>
            <a:r>
              <a:rPr lang="es-MX" sz="1800" dirty="0" smtClean="0">
                <a:solidFill>
                  <a:schemeClr val="bg2">
                    <a:lumMod val="10000"/>
                  </a:schemeClr>
                </a:solidFill>
                <a:latin typeface="Berlin Sans FB Demi" pitchFamily="34" charset="0"/>
              </a:rPr>
              <a:t>Sede : </a:t>
            </a:r>
            <a:r>
              <a:rPr lang="es-MX" sz="1800" b="1" dirty="0" smtClean="0">
                <a:solidFill>
                  <a:schemeClr val="bg2">
                    <a:lumMod val="10000"/>
                  </a:schemeClr>
                </a:solidFill>
                <a:latin typeface="Berlin Sans FB Demi" pitchFamily="34" charset="0"/>
              </a:rPr>
              <a:t>Auditorio del Hospital Real San José 20:30 horas</a:t>
            </a:r>
          </a:p>
          <a:p>
            <a:pPr marL="68580" indent="0">
              <a:buFont typeface="Wingdings" pitchFamily="2" charset="2"/>
              <a:buNone/>
            </a:pPr>
            <a:endParaRPr lang="es-MX" sz="1800" b="1" dirty="0" smtClean="0">
              <a:solidFill>
                <a:schemeClr val="bg2">
                  <a:lumMod val="10000"/>
                </a:schemeClr>
              </a:solidFill>
              <a:latin typeface="Berlin Sans FB Demi" pitchFamily="34" charset="0"/>
            </a:endParaRPr>
          </a:p>
          <a:p>
            <a:pPr marL="68580" indent="0">
              <a:buFont typeface="Wingdings" pitchFamily="2" charset="2"/>
              <a:buNone/>
            </a:pPr>
            <a:r>
              <a:rPr lang="es-MX" sz="1800" b="1" dirty="0" smtClean="0">
                <a:solidFill>
                  <a:schemeClr val="bg2">
                    <a:lumMod val="10000"/>
                  </a:schemeClr>
                </a:solidFill>
                <a:latin typeface="Berlin Sans FB Demi" pitchFamily="34" charset="0"/>
              </a:rPr>
              <a:t>Jueves  19  de  Septiembre  2013</a:t>
            </a:r>
          </a:p>
          <a:p>
            <a:pPr marL="68580" indent="0">
              <a:buFont typeface="Wingdings" pitchFamily="2" charset="2"/>
              <a:buNone/>
            </a:pPr>
            <a:r>
              <a:rPr lang="es-MX" sz="1800" b="1" dirty="0" smtClean="0">
                <a:solidFill>
                  <a:srgbClr val="0070C0"/>
                </a:solidFill>
                <a:latin typeface="Berlin Sans FB Demi" pitchFamily="34" charset="0"/>
              </a:rPr>
              <a:t>GRUPO PEDIATRICO METROPOLITANO</a:t>
            </a:r>
          </a:p>
          <a:p>
            <a:pPr marL="68580" indent="0">
              <a:buFont typeface="Wingdings" pitchFamily="2" charset="2"/>
              <a:buNone/>
            </a:pPr>
            <a:r>
              <a:rPr lang="es-MX" sz="1800" b="1" dirty="0" smtClean="0">
                <a:solidFill>
                  <a:schemeClr val="bg2">
                    <a:lumMod val="10000"/>
                  </a:schemeClr>
                </a:solidFill>
                <a:latin typeface="Berlin Sans FB Demi" pitchFamily="34" charset="0"/>
              </a:rPr>
              <a:t>TEMA: Hijos de madres adictas</a:t>
            </a:r>
          </a:p>
          <a:p>
            <a:pPr marL="68580" indent="0">
              <a:buFont typeface="Wingdings" pitchFamily="2" charset="2"/>
              <a:buNone/>
            </a:pPr>
            <a:r>
              <a:rPr lang="es-MX" sz="1800" dirty="0" smtClean="0">
                <a:solidFill>
                  <a:schemeClr val="bg2">
                    <a:lumMod val="10000"/>
                  </a:schemeClr>
                </a:solidFill>
                <a:latin typeface="Berlin Sans FB Demi" pitchFamily="34" charset="0"/>
              </a:rPr>
              <a:t>Sede: Casa del pediatra 20:30 horas (Andrés Terán 1283 Lomas del Country)</a:t>
            </a:r>
          </a:p>
          <a:p>
            <a:pPr marL="68580" indent="0">
              <a:buFont typeface="Wingdings" pitchFamily="2" charset="2"/>
              <a:buNone/>
            </a:pPr>
            <a:r>
              <a:rPr lang="es-MX" sz="1800" dirty="0" smtClean="0">
                <a:solidFill>
                  <a:schemeClr val="bg2">
                    <a:lumMod val="10000"/>
                  </a:schemeClr>
                </a:solidFill>
                <a:latin typeface="Berlin Sans FB Demi" pitchFamily="34" charset="0"/>
              </a:rPr>
              <a:t>Profesor </a:t>
            </a:r>
            <a:r>
              <a:rPr lang="es-MX" sz="1800" b="1" dirty="0" smtClean="0">
                <a:solidFill>
                  <a:schemeClr val="bg2">
                    <a:lumMod val="10000"/>
                  </a:schemeClr>
                </a:solidFill>
                <a:latin typeface="Berlin Sans FB Demi" pitchFamily="34" charset="0"/>
              </a:rPr>
              <a:t>: Dr. Alfonso Gutiérrez Padilla</a:t>
            </a:r>
          </a:p>
          <a:p>
            <a:pPr marL="68580" indent="0">
              <a:buFont typeface="Wingdings" pitchFamily="2" charset="2"/>
              <a:buNone/>
            </a:pPr>
            <a:r>
              <a:rPr lang="es-MX" sz="1800" dirty="0" err="1" smtClean="0">
                <a:solidFill>
                  <a:schemeClr val="bg2">
                    <a:lumMod val="10000"/>
                  </a:schemeClr>
                </a:solidFill>
                <a:latin typeface="Berlin Sans FB Demi" pitchFamily="34" charset="0"/>
              </a:rPr>
              <a:t>Neonatólogo</a:t>
            </a:r>
            <a:r>
              <a:rPr lang="es-MX" sz="1800" dirty="0" smtClean="0">
                <a:solidFill>
                  <a:schemeClr val="bg2">
                    <a:lumMod val="10000"/>
                  </a:schemeClr>
                </a:solidFill>
                <a:latin typeface="Berlin Sans FB Demi" pitchFamily="34" charset="0"/>
              </a:rPr>
              <a:t> Pediatra Hospital Civil, Fray Antonio Alcalde</a:t>
            </a:r>
          </a:p>
          <a:p>
            <a:pPr marL="68580" indent="0">
              <a:buFont typeface="Wingdings" pitchFamily="2" charset="2"/>
              <a:buNone/>
            </a:pPr>
            <a:endParaRPr lang="es-MX" sz="1800" dirty="0">
              <a:solidFill>
                <a:schemeClr val="bg2">
                  <a:lumMod val="10000"/>
                </a:schemeClr>
              </a:solidFill>
            </a:endParaRPr>
          </a:p>
        </p:txBody>
      </p:sp>
    </p:spTree>
    <p:extLst>
      <p:ext uri="{BB962C8B-B14F-4D97-AF65-F5344CB8AC3E}">
        <p14:creationId xmlns:p14="http://schemas.microsoft.com/office/powerpoint/2010/main" val="6226640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a:p>
        </p:txBody>
      </p:sp>
      <p:sp>
        <p:nvSpPr>
          <p:cNvPr id="3" name="2 Título"/>
          <p:cNvSpPr>
            <a:spLocks noGrp="1"/>
          </p:cNvSpPr>
          <p:nvPr>
            <p:ph type="title"/>
          </p:nvPr>
        </p:nvSpPr>
        <p:spPr/>
        <p:txBody>
          <a:bodyPr/>
          <a:lstStyle/>
          <a:p>
            <a:endParaRPr lang="es-MX"/>
          </a:p>
        </p:txBody>
      </p:sp>
      <p:pic>
        <p:nvPicPr>
          <p:cNvPr id="26627" name="Picture 3" descr="C:\Users\colegio de pediatria\AppData\Local\Microsoft\Windows\Temporary Internet Files\Content.IE5\ZPQZES09\MP9004391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915816" y="476672"/>
            <a:ext cx="3477234" cy="584775"/>
          </a:xfrm>
          <a:prstGeom prst="rect">
            <a:avLst/>
          </a:prstGeom>
          <a:noFill/>
        </p:spPr>
        <p:txBody>
          <a:bodyPr wrap="none" rtlCol="0">
            <a:spAutoFit/>
          </a:bodyPr>
          <a:lstStyle/>
          <a:p>
            <a:r>
              <a:rPr lang="es-MX" sz="3200" b="1" dirty="0" smtClean="0">
                <a:solidFill>
                  <a:schemeClr val="accent5">
                    <a:lumMod val="75000"/>
                  </a:schemeClr>
                </a:solidFill>
              </a:rPr>
              <a:t>Próximos eventos</a:t>
            </a:r>
            <a:endParaRPr lang="es-MX" sz="3200" b="1" dirty="0">
              <a:solidFill>
                <a:schemeClr val="accent5">
                  <a:lumMod val="75000"/>
                </a:schemeClr>
              </a:solidFill>
            </a:endParaRPr>
          </a:p>
        </p:txBody>
      </p:sp>
      <p:pic>
        <p:nvPicPr>
          <p:cNvPr id="26628" name="Picture 4" descr="C:\Users\colegio de pediatria\Downloads\XIV_Curso_Nutrición_Infantil_(1)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1751509"/>
            <a:ext cx="3309379" cy="4269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352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a:p>
        </p:txBody>
      </p:sp>
      <p:sp>
        <p:nvSpPr>
          <p:cNvPr id="3" name="2 Título"/>
          <p:cNvSpPr>
            <a:spLocks noGrp="1"/>
          </p:cNvSpPr>
          <p:nvPr>
            <p:ph type="title"/>
          </p:nvPr>
        </p:nvSpPr>
        <p:spPr/>
        <p:txBody>
          <a:bodyPr/>
          <a:lstStyle/>
          <a:p>
            <a:endParaRPr lang="es-MX"/>
          </a:p>
        </p:txBody>
      </p:sp>
      <p:pic>
        <p:nvPicPr>
          <p:cNvPr id="13314" name="Picture 2" descr="C:\Users\colegio de pediatria\AppData\Local\Microsoft\Windows\Temporary Internet Files\Content.IE5\6VHE1IVE\MP9004391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2 Marcador de contenido"/>
          <p:cNvSpPr txBox="1">
            <a:spLocks/>
          </p:cNvSpPr>
          <p:nvPr/>
        </p:nvSpPr>
        <p:spPr>
          <a:xfrm>
            <a:off x="1547664" y="2060848"/>
            <a:ext cx="6400800" cy="3672408"/>
          </a:xfrm>
          <a:prstGeom prst="rect">
            <a:avLst/>
          </a:prstGeom>
        </p:spPr>
        <p:txBody>
          <a:bodyPr vert="horz" lIns="91440" tIns="45720" rIns="91440" bIns="45720" rtlCol="0">
            <a:normAutofit fontScale="92500" lnSpcReduction="10000"/>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buFont typeface="Wingdings" pitchFamily="2" charset="2"/>
              <a:buNone/>
            </a:pPr>
            <a:r>
              <a:rPr lang="es-MX" dirty="0" smtClean="0">
                <a:latin typeface="Berlin Sans FB" pitchFamily="34" charset="0"/>
              </a:rPr>
              <a:t>Estimados Pediatras: </a:t>
            </a:r>
          </a:p>
          <a:p>
            <a:pPr algn="just">
              <a:buFont typeface="Wingdings" pitchFamily="2" charset="2"/>
              <a:buNone/>
            </a:pPr>
            <a:r>
              <a:rPr lang="es-MX" dirty="0">
                <a:latin typeface="Berlin Sans FB" pitchFamily="34" charset="0"/>
              </a:rPr>
              <a:t> </a:t>
            </a:r>
            <a:r>
              <a:rPr lang="es-MX" dirty="0" smtClean="0">
                <a:latin typeface="Berlin Sans FB" pitchFamily="34" charset="0"/>
              </a:rPr>
              <a:t>    les comunico que la </a:t>
            </a:r>
            <a:r>
              <a:rPr lang="es-MX" b="1" dirty="0" smtClean="0">
                <a:solidFill>
                  <a:srgbClr val="00B050"/>
                </a:solidFill>
                <a:latin typeface="Berlin Sans FB" pitchFamily="34" charset="0"/>
              </a:rPr>
              <a:t>Doctora Gabriela Echaniz Avilés </a:t>
            </a:r>
            <a:r>
              <a:rPr lang="es-MX" dirty="0" smtClean="0">
                <a:latin typeface="Berlin Sans FB" pitchFamily="34" charset="0"/>
              </a:rPr>
              <a:t>actual Jefa del Departamento de Evaluación de Vacunas del Instituto Nacional de Salud Pública cordialmente nos hace llegar la invitación y se pone a las órdenes si desean tú y tu equipo de trabajo enviarle cepas de neumococo para tipificarlas.</a:t>
            </a:r>
          </a:p>
          <a:p>
            <a:pPr algn="just">
              <a:buFont typeface="Wingdings" pitchFamily="2" charset="2"/>
              <a:buNone/>
            </a:pPr>
            <a:r>
              <a:rPr lang="es-MX" dirty="0">
                <a:solidFill>
                  <a:schemeClr val="accent5">
                    <a:lumMod val="75000"/>
                  </a:schemeClr>
                </a:solidFill>
                <a:latin typeface="Berlin Sans FB" pitchFamily="34" charset="0"/>
              </a:rPr>
              <a:t> </a:t>
            </a:r>
            <a:r>
              <a:rPr lang="es-MX" dirty="0" smtClean="0">
                <a:solidFill>
                  <a:schemeClr val="accent5">
                    <a:lumMod val="75000"/>
                  </a:schemeClr>
                </a:solidFill>
                <a:latin typeface="Berlin Sans FB" pitchFamily="34" charset="0"/>
              </a:rPr>
              <a:t>  </a:t>
            </a:r>
            <a:r>
              <a:rPr lang="es-MX" dirty="0" smtClean="0">
                <a:solidFill>
                  <a:schemeClr val="accent5">
                    <a:lumMod val="75000"/>
                  </a:schemeClr>
                </a:solidFill>
                <a:latin typeface="Berlin Sans FB Demi" pitchFamily="34" charset="0"/>
              </a:rPr>
              <a:t> Av. Universidad # 655 Col. Santa María Ahuacatitlán, Cuernavaca Morelos, tel. 01 777 329 3046</a:t>
            </a:r>
            <a:endParaRPr lang="es-MX" dirty="0">
              <a:solidFill>
                <a:schemeClr val="accent5">
                  <a:lumMod val="75000"/>
                </a:schemeClr>
              </a:solidFill>
              <a:latin typeface="Berlin Sans FB Demi" pitchFamily="34" charset="0"/>
            </a:endParaRPr>
          </a:p>
        </p:txBody>
      </p:sp>
      <p:sp>
        <p:nvSpPr>
          <p:cNvPr id="6" name="1 Título"/>
          <p:cNvSpPr txBox="1">
            <a:spLocks/>
          </p:cNvSpPr>
          <p:nvPr/>
        </p:nvSpPr>
        <p:spPr>
          <a:xfrm>
            <a:off x="1699592" y="1087016"/>
            <a:ext cx="64008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800" dirty="0" smtClean="0">
                <a:latin typeface="Berlin Sans FB Demi" pitchFamily="34" charset="0"/>
              </a:rPr>
              <a:t>Nota  interesante</a:t>
            </a:r>
            <a:endParaRPr lang="es-MX" sz="2800" dirty="0">
              <a:latin typeface="Berlin Sans FB Demi" pitchFamily="34" charset="0"/>
            </a:endParaRPr>
          </a:p>
        </p:txBody>
      </p:sp>
    </p:spTree>
    <p:extLst>
      <p:ext uri="{BB962C8B-B14F-4D97-AF65-F5344CB8AC3E}">
        <p14:creationId xmlns:p14="http://schemas.microsoft.com/office/powerpoint/2010/main" val="1406181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a:p>
        </p:txBody>
      </p:sp>
      <p:sp>
        <p:nvSpPr>
          <p:cNvPr id="3" name="2 Título"/>
          <p:cNvSpPr>
            <a:spLocks noGrp="1"/>
          </p:cNvSpPr>
          <p:nvPr>
            <p:ph type="title"/>
          </p:nvPr>
        </p:nvSpPr>
        <p:spPr/>
        <p:txBody>
          <a:bodyPr/>
          <a:lstStyle/>
          <a:p>
            <a:endParaRPr lang="es-MX"/>
          </a:p>
        </p:txBody>
      </p:sp>
      <p:pic>
        <p:nvPicPr>
          <p:cNvPr id="31746" name="Picture 2" descr="C:\Users\colegio de pediatria\AppData\Local\Microsoft\Windows\Temporary Internet Files\Content.IE5\2Y2MA5ZQ\MP90043910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1747" name="Picture 3" descr="C:\Users\colegio de pediatria\Downloads\INVITACION A DESAYUN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1556792"/>
            <a:ext cx="3600400" cy="4661531"/>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835696" y="714182"/>
            <a:ext cx="5616624" cy="338554"/>
          </a:xfrm>
          <a:prstGeom prst="rect">
            <a:avLst/>
          </a:prstGeom>
          <a:noFill/>
        </p:spPr>
        <p:txBody>
          <a:bodyPr wrap="square" rtlCol="0">
            <a:spAutoFit/>
          </a:bodyPr>
          <a:lstStyle/>
          <a:p>
            <a:pPr algn="ctr"/>
            <a:r>
              <a:rPr lang="es-MX" sz="1600" dirty="0" smtClean="0">
                <a:solidFill>
                  <a:schemeClr val="accent5">
                    <a:lumMod val="50000"/>
                  </a:schemeClr>
                </a:solidFill>
                <a:latin typeface="Berlin Sans FB Demi" panose="020E0802020502020306" pitchFamily="34" charset="0"/>
              </a:rPr>
              <a:t>EVENTO SOLO PARA EMBARAZADAS</a:t>
            </a:r>
            <a:endParaRPr lang="es-MX" sz="1600" dirty="0">
              <a:solidFill>
                <a:schemeClr val="accent5">
                  <a:lumMod val="50000"/>
                </a:schemeClr>
              </a:solidFill>
              <a:latin typeface="Berlin Sans FB Demi" panose="020E0802020502020306" pitchFamily="34" charset="0"/>
            </a:endParaRPr>
          </a:p>
        </p:txBody>
      </p:sp>
    </p:spTree>
    <p:extLst>
      <p:ext uri="{BB962C8B-B14F-4D97-AF65-F5344CB8AC3E}">
        <p14:creationId xmlns:p14="http://schemas.microsoft.com/office/powerpoint/2010/main" val="714706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a:p>
        </p:txBody>
      </p:sp>
      <p:sp>
        <p:nvSpPr>
          <p:cNvPr id="3" name="2 Título"/>
          <p:cNvSpPr>
            <a:spLocks noGrp="1"/>
          </p:cNvSpPr>
          <p:nvPr>
            <p:ph type="title"/>
          </p:nvPr>
        </p:nvSpPr>
        <p:spPr/>
        <p:txBody>
          <a:bodyPr/>
          <a:lstStyle/>
          <a:p>
            <a:endParaRPr lang="es-MX"/>
          </a:p>
        </p:txBody>
      </p:sp>
      <p:pic>
        <p:nvPicPr>
          <p:cNvPr id="27650" name="Picture 2" descr="C:\Users\colegio de pediatria\AppData\Local\Microsoft\Windows\Temporary Internet Files\Content.IE5\6VHE1IVE\MP9004391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06" y="-99392"/>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3139640" y="-57001"/>
            <a:ext cx="2656496" cy="461665"/>
          </a:xfrm>
          <a:prstGeom prst="rect">
            <a:avLst/>
          </a:prstGeom>
          <a:noFill/>
        </p:spPr>
        <p:txBody>
          <a:bodyPr wrap="none" rtlCol="0">
            <a:spAutoFit/>
          </a:bodyPr>
          <a:lstStyle/>
          <a:p>
            <a:r>
              <a:rPr lang="es-MX" sz="2400" b="1" dirty="0" smtClean="0">
                <a:solidFill>
                  <a:schemeClr val="accent3">
                    <a:lumMod val="40000"/>
                    <a:lumOff val="60000"/>
                  </a:schemeClr>
                </a:solidFill>
              </a:rPr>
              <a:t>Próximos eventos</a:t>
            </a:r>
            <a:endParaRPr lang="es-MX" sz="2400" b="1" dirty="0">
              <a:solidFill>
                <a:schemeClr val="accent3">
                  <a:lumMod val="40000"/>
                  <a:lumOff val="60000"/>
                </a:schemeClr>
              </a:solidFill>
            </a:endParaRPr>
          </a:p>
        </p:txBody>
      </p:sp>
      <p:pic>
        <p:nvPicPr>
          <p:cNvPr id="27651" name="Picture 3" descr="C:\Users\colegio de pediatria\AppData\Local\Microsoft\Windows\Temporary Internet Files\Content.IE5\ZPQZES09\MC90038345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060848"/>
            <a:ext cx="1221638" cy="1807769"/>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763688" y="908720"/>
            <a:ext cx="5904656" cy="1384995"/>
          </a:xfrm>
          <a:prstGeom prst="rect">
            <a:avLst/>
          </a:prstGeom>
          <a:noFill/>
        </p:spPr>
        <p:txBody>
          <a:bodyPr wrap="square" rtlCol="0">
            <a:spAutoFit/>
          </a:bodyPr>
          <a:lstStyle/>
          <a:p>
            <a:pPr algn="ctr"/>
            <a:r>
              <a:rPr lang="es-MX" sz="2400" b="1" dirty="0"/>
              <a:t> </a:t>
            </a:r>
            <a:r>
              <a:rPr lang="es-MX" sz="2400" b="1" dirty="0">
                <a:solidFill>
                  <a:schemeClr val="accent5">
                    <a:lumMod val="50000"/>
                  </a:schemeClr>
                </a:solidFill>
              </a:rPr>
              <a:t>I Congreso Internacional de Dermatitis Atópica</a:t>
            </a:r>
            <a:r>
              <a:rPr lang="es-MX" b="1" dirty="0">
                <a:solidFill>
                  <a:schemeClr val="accent5">
                    <a:lumMod val="50000"/>
                  </a:schemeClr>
                </a:solidFill>
              </a:rPr>
              <a:t>, </a:t>
            </a:r>
            <a:endParaRPr lang="es-MX" b="1" dirty="0" smtClean="0">
              <a:solidFill>
                <a:schemeClr val="accent5">
                  <a:lumMod val="50000"/>
                </a:schemeClr>
              </a:solidFill>
            </a:endParaRPr>
          </a:p>
          <a:p>
            <a:pPr algn="ctr"/>
            <a:endParaRPr lang="es-MX" dirty="0">
              <a:solidFill>
                <a:schemeClr val="accent5">
                  <a:lumMod val="50000"/>
                </a:schemeClr>
              </a:solidFill>
            </a:endParaRPr>
          </a:p>
          <a:p>
            <a:pPr algn="ctr"/>
            <a:r>
              <a:rPr lang="es-MX" dirty="0" smtClean="0">
                <a:solidFill>
                  <a:schemeClr val="accent5">
                    <a:lumMod val="50000"/>
                  </a:schemeClr>
                </a:solidFill>
              </a:rPr>
              <a:t> </a:t>
            </a:r>
            <a:r>
              <a:rPr lang="es-MX" b="1" dirty="0">
                <a:solidFill>
                  <a:srgbClr val="C00000"/>
                </a:solidFill>
              </a:rPr>
              <a:t>21 y 22 de Noviembre del 2013</a:t>
            </a:r>
          </a:p>
        </p:txBody>
      </p:sp>
      <p:sp>
        <p:nvSpPr>
          <p:cNvPr id="6" name="5 Rectángulo"/>
          <p:cNvSpPr/>
          <p:nvPr/>
        </p:nvSpPr>
        <p:spPr>
          <a:xfrm>
            <a:off x="2771800" y="2798926"/>
            <a:ext cx="4572000" cy="2862322"/>
          </a:xfrm>
          <a:prstGeom prst="rect">
            <a:avLst/>
          </a:prstGeom>
        </p:spPr>
        <p:txBody>
          <a:bodyPr>
            <a:spAutoFit/>
          </a:bodyPr>
          <a:lstStyle/>
          <a:p>
            <a:r>
              <a:rPr lang="es-MX" dirty="0"/>
              <a:t>Inscripción:</a:t>
            </a:r>
          </a:p>
          <a:p>
            <a:r>
              <a:rPr lang="es-MX" dirty="0"/>
              <a:t>Médicos: $1000.00</a:t>
            </a:r>
          </a:p>
          <a:p>
            <a:r>
              <a:rPr lang="es-MX" dirty="0"/>
              <a:t>Reidentes:$ 500.00</a:t>
            </a:r>
          </a:p>
          <a:p>
            <a:r>
              <a:rPr lang="es-MX" dirty="0"/>
              <a:t>Para inscripciones con pago electrónico  en BBVA Bancomer, el número 012320001049770178</a:t>
            </a:r>
          </a:p>
          <a:p>
            <a:r>
              <a:rPr lang="es-MX" dirty="0"/>
              <a:t>Para depósito en sucursal 00104977017 suc. 427 BBVA Bancomer</a:t>
            </a:r>
          </a:p>
          <a:p>
            <a:r>
              <a:rPr lang="es-MX" dirty="0"/>
              <a:t>A nombre de ASOCIACION JALISCIENSE DE ACCIÓN CONTRA LA LEPRA AC</a:t>
            </a:r>
          </a:p>
        </p:txBody>
      </p:sp>
    </p:spTree>
    <p:extLst>
      <p:ext uri="{BB962C8B-B14F-4D97-AF65-F5344CB8AC3E}">
        <p14:creationId xmlns:p14="http://schemas.microsoft.com/office/powerpoint/2010/main" val="42392071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a:p>
        </p:txBody>
      </p:sp>
      <p:sp>
        <p:nvSpPr>
          <p:cNvPr id="3" name="2 Título"/>
          <p:cNvSpPr>
            <a:spLocks noGrp="1"/>
          </p:cNvSpPr>
          <p:nvPr>
            <p:ph type="title"/>
          </p:nvPr>
        </p:nvSpPr>
        <p:spPr/>
        <p:txBody>
          <a:bodyPr/>
          <a:lstStyle/>
          <a:p>
            <a:r>
              <a:rPr lang="es-MX" dirty="0" smtClean="0"/>
              <a:t> </a:t>
            </a:r>
            <a:endParaRPr lang="es-MX" dirty="0"/>
          </a:p>
        </p:txBody>
      </p:sp>
      <p:pic>
        <p:nvPicPr>
          <p:cNvPr id="32770" name="Picture 2" descr="C:\Users\colegio de pediatria\AppData\Local\Microsoft\Windows\Temporary Internet Files\Content.IE5\TRGE5RBK\MP9004391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2771" name="Picture 3" descr="C:\Users\colegio de pediatria\AppData\Local\Microsoft\Windows\Temporary Internet Files\Content.IE5\TRGE5RBK\MP9004391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984375"/>
            <a:ext cx="6400800" cy="287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txBox="1">
            <a:spLocks/>
          </p:cNvSpPr>
          <p:nvPr/>
        </p:nvSpPr>
        <p:spPr>
          <a:xfrm>
            <a:off x="1475656" y="476672"/>
            <a:ext cx="64008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400" dirty="0" smtClean="0">
                <a:solidFill>
                  <a:schemeClr val="bg1"/>
                </a:solidFill>
                <a:latin typeface="Berlin Sans FB Demi" pitchFamily="34" charset="0"/>
              </a:rPr>
              <a:t>Próximo Evento </a:t>
            </a:r>
            <a:r>
              <a:rPr lang="es-MX" sz="2400" dirty="0">
                <a:solidFill>
                  <a:schemeClr val="bg1"/>
                </a:solidFill>
                <a:latin typeface="Berlin Sans FB Demi" pitchFamily="34" charset="0"/>
              </a:rPr>
              <a:t>I</a:t>
            </a:r>
            <a:r>
              <a:rPr lang="es-MX" sz="2400" dirty="0" smtClean="0">
                <a:solidFill>
                  <a:schemeClr val="bg1"/>
                </a:solidFill>
                <a:latin typeface="Berlin Sans FB Demi" pitchFamily="34" charset="0"/>
              </a:rPr>
              <a:t>nternacional</a:t>
            </a:r>
            <a:endParaRPr lang="es-MX" sz="2400" dirty="0">
              <a:solidFill>
                <a:schemeClr val="bg1"/>
              </a:solidFill>
              <a:latin typeface="Berlin Sans FB Demi" pitchFamily="34" charset="0"/>
            </a:endParaRPr>
          </a:p>
        </p:txBody>
      </p:sp>
      <p:pic>
        <p:nvPicPr>
          <p:cNvPr id="32773" name="Picture 5" descr="C:\Users\colegio de pediatria\AppData\Local\Microsoft\Windows\Temporary Internet Files\Content.IE5\TRGE5RBK\MP90040313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24723">
            <a:off x="3455550" y="4653136"/>
            <a:ext cx="2232900" cy="1493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8715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colegio de pediatria\AppData\Local\Microsoft\Windows\Temporary Internet Files\Content.IE5\ZPQZES09\MP90043914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9699" name="Picture 3" descr="C:\Users\colegio de pediatria\AppData\Local\Microsoft\Windows\Temporary Internet Files\Content.IE5\ZPQZES09\MP90043914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C:\Users\colegio de pediatria\Documents\Triptico ETAVs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5732" y="1772816"/>
            <a:ext cx="6394620" cy="4824536"/>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915816" y="755412"/>
            <a:ext cx="3555782" cy="369332"/>
          </a:xfrm>
          <a:prstGeom prst="rect">
            <a:avLst/>
          </a:prstGeom>
          <a:noFill/>
        </p:spPr>
        <p:txBody>
          <a:bodyPr wrap="none" rtlCol="0">
            <a:spAutoFit/>
          </a:bodyPr>
          <a:lstStyle/>
          <a:p>
            <a:pPr algn="ctr"/>
            <a:r>
              <a:rPr lang="es-MX" dirty="0" smtClean="0">
                <a:solidFill>
                  <a:schemeClr val="bg1"/>
                </a:solidFill>
              </a:rPr>
              <a:t>INFORMACION IMPORTANTE</a:t>
            </a:r>
            <a:endParaRPr lang="es-MX" dirty="0">
              <a:solidFill>
                <a:schemeClr val="bg1"/>
              </a:solidFill>
            </a:endParaRPr>
          </a:p>
        </p:txBody>
      </p:sp>
    </p:spTree>
    <p:extLst>
      <p:ext uri="{BB962C8B-B14F-4D97-AF65-F5344CB8AC3E}">
        <p14:creationId xmlns:p14="http://schemas.microsoft.com/office/powerpoint/2010/main" val="25797320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colegio de pediatria\AppData\Local\Microsoft\Windows\Temporary Internet Files\Content.IE5\6VHE1IVE\MP90043904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23" name="Picture 3" descr="C:\Users\colegio de pediatria\Documents\Triptico ETAVs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2194929"/>
            <a:ext cx="5904656" cy="4328893"/>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2253776" y="899428"/>
            <a:ext cx="4879862" cy="461665"/>
          </a:xfrm>
          <a:prstGeom prst="rect">
            <a:avLst/>
          </a:prstGeom>
          <a:noFill/>
        </p:spPr>
        <p:txBody>
          <a:bodyPr wrap="none" rtlCol="0">
            <a:spAutoFit/>
          </a:bodyPr>
          <a:lstStyle/>
          <a:p>
            <a:pPr algn="ctr"/>
            <a:r>
              <a:rPr lang="es-MX" sz="2400" b="1" dirty="0" smtClean="0">
                <a:solidFill>
                  <a:srgbClr val="0070C0"/>
                </a:solidFill>
              </a:rPr>
              <a:t>INFORMACION IMPORTANTE</a:t>
            </a:r>
            <a:endParaRPr lang="es-MX" sz="2400" b="1" dirty="0">
              <a:solidFill>
                <a:srgbClr val="0070C0"/>
              </a:solidFill>
            </a:endParaRPr>
          </a:p>
        </p:txBody>
      </p:sp>
    </p:spTree>
    <p:extLst>
      <p:ext uri="{BB962C8B-B14F-4D97-AF65-F5344CB8AC3E}">
        <p14:creationId xmlns:p14="http://schemas.microsoft.com/office/powerpoint/2010/main" val="41516207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a:p>
        </p:txBody>
      </p:sp>
      <p:sp>
        <p:nvSpPr>
          <p:cNvPr id="3" name="2 Título"/>
          <p:cNvSpPr>
            <a:spLocks noGrp="1"/>
          </p:cNvSpPr>
          <p:nvPr>
            <p:ph type="title"/>
          </p:nvPr>
        </p:nvSpPr>
        <p:spPr/>
        <p:txBody>
          <a:bodyPr/>
          <a:lstStyle/>
          <a:p>
            <a:endParaRPr lang="es-MX"/>
          </a:p>
        </p:txBody>
      </p:sp>
      <p:pic>
        <p:nvPicPr>
          <p:cNvPr id="4098" name="Picture 2" descr="C:\Users\colegio de pediatria\AppData\Local\Microsoft\Windows\Temporary Internet Files\Content.IE5\2Y2MA5ZQ\MP9004391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120" y="980728"/>
            <a:ext cx="6424248" cy="481818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4437112"/>
            <a:ext cx="652463"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7434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a:p>
        </p:txBody>
      </p:sp>
      <p:sp>
        <p:nvSpPr>
          <p:cNvPr id="3" name="2 Título"/>
          <p:cNvSpPr>
            <a:spLocks noGrp="1"/>
          </p:cNvSpPr>
          <p:nvPr>
            <p:ph type="title"/>
          </p:nvPr>
        </p:nvSpPr>
        <p:spPr/>
        <p:txBody>
          <a:bodyPr/>
          <a:lstStyle/>
          <a:p>
            <a:endParaRPr lang="es-MX"/>
          </a:p>
        </p:txBody>
      </p:sp>
      <p:pic>
        <p:nvPicPr>
          <p:cNvPr id="17410" name="Picture 2" descr="C:\Users\colegio de pediatria\AppData\Local\Microsoft\Windows\Temporary Internet Files\Content.IE5\TRGE5RBK\MP9004391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899592" y="260648"/>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800" dirty="0" smtClean="0">
                <a:latin typeface="Berlin Sans FB" pitchFamily="34" charset="0"/>
              </a:rPr>
              <a:t>IMPORTANTE</a:t>
            </a:r>
            <a:endParaRPr lang="es-MX" sz="2800" dirty="0">
              <a:latin typeface="Berlin Sans FB" pitchFamily="34" charset="0"/>
            </a:endParaRPr>
          </a:p>
        </p:txBody>
      </p:sp>
      <p:pic>
        <p:nvPicPr>
          <p:cNvPr id="6" name="Picture 2" descr="C:\Users\colegio de pediatria\AppData\Local\Microsoft\Windows\Temporary Internet Files\Content.IE5\74N48SJB\MC90028683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8591" y="1696572"/>
            <a:ext cx="1115457" cy="1012348"/>
          </a:xfrm>
          <a:prstGeom prst="rect">
            <a:avLst/>
          </a:prstGeom>
          <a:noFill/>
          <a:extLst>
            <a:ext uri="{909E8E84-426E-40DD-AFC4-6F175D3DCCD1}">
              <a14:hiddenFill xmlns:a14="http://schemas.microsoft.com/office/drawing/2010/main">
                <a:solidFill>
                  <a:srgbClr val="FFFFFF"/>
                </a:solidFill>
              </a14:hiddenFill>
            </a:ext>
          </a:extLst>
        </p:spPr>
      </p:pic>
      <p:sp>
        <p:nvSpPr>
          <p:cNvPr id="7" name="2 Marcador de contenido"/>
          <p:cNvSpPr txBox="1">
            <a:spLocks/>
          </p:cNvSpPr>
          <p:nvPr/>
        </p:nvSpPr>
        <p:spPr>
          <a:xfrm>
            <a:off x="1812326" y="2996952"/>
            <a:ext cx="5688632" cy="2880320"/>
          </a:xfrm>
          <a:prstGeom prst="rect">
            <a:avLst/>
          </a:prstGeom>
          <a:ln w="57150"/>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lnSpcReduction="10000"/>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68580" indent="0" algn="just">
              <a:buFont typeface="Wingdings" pitchFamily="2" charset="2"/>
              <a:buNone/>
            </a:pPr>
            <a:r>
              <a:rPr lang="es-MX" sz="1800" b="1" dirty="0" smtClean="0">
                <a:solidFill>
                  <a:schemeClr val="accent5">
                    <a:lumMod val="75000"/>
                  </a:schemeClr>
                </a:solidFill>
                <a:latin typeface="Berlin Sans FB Demi" pitchFamily="34" charset="0"/>
              </a:rPr>
              <a:t>Estimados Socios : </a:t>
            </a:r>
          </a:p>
          <a:p>
            <a:pPr marL="68580" indent="0" algn="just">
              <a:buFont typeface="Wingdings" pitchFamily="2" charset="2"/>
              <a:buNone/>
            </a:pPr>
            <a:r>
              <a:rPr lang="es-MX" sz="1800" b="1" dirty="0" smtClean="0">
                <a:solidFill>
                  <a:schemeClr val="accent5">
                    <a:lumMod val="75000"/>
                  </a:schemeClr>
                </a:solidFill>
                <a:latin typeface="Berlin Sans FB Demi" pitchFamily="34" charset="0"/>
              </a:rPr>
              <a:t>les recordamos que para hacer uso de los costos preferenciales en la inscripción de Congresos, Cursos y Talleres  avalados por el Colegio es muy necesario mantenerse activos cubriendo sus cuotas anuales; por cierto si no estas colegiado y quieres hacerlo te apoyamos y si tienes cuotas atrasadas contamos con planes especiales de pago para que te actualices. Recuerda que nuestro Colegio eres Tú y funciona con la participación de </a:t>
            </a:r>
            <a:r>
              <a:rPr lang="es-MX" b="1" dirty="0" smtClean="0">
                <a:solidFill>
                  <a:schemeClr val="accent5">
                    <a:lumMod val="75000"/>
                  </a:schemeClr>
                </a:solidFill>
                <a:latin typeface="Berlin Sans FB Demi" pitchFamily="34" charset="0"/>
              </a:rPr>
              <a:t>TODOS</a:t>
            </a:r>
            <a:r>
              <a:rPr lang="es-MX" sz="1800" b="1" dirty="0" smtClean="0">
                <a:solidFill>
                  <a:schemeClr val="accent5">
                    <a:lumMod val="75000"/>
                  </a:schemeClr>
                </a:solidFill>
                <a:latin typeface="Berlin Sans FB Demi" pitchFamily="34" charset="0"/>
              </a:rPr>
              <a:t> .</a:t>
            </a:r>
          </a:p>
          <a:p>
            <a:pPr algn="just"/>
            <a:endParaRPr lang="es-MX" dirty="0" smtClean="0"/>
          </a:p>
          <a:p>
            <a:pPr marL="68580" indent="0" algn="ctr">
              <a:buFont typeface="Wingdings" pitchFamily="2" charset="2"/>
              <a:buNone/>
            </a:pPr>
            <a:endParaRPr lang="es-MX" dirty="0" smtClean="0"/>
          </a:p>
        </p:txBody>
      </p:sp>
    </p:spTree>
    <p:extLst>
      <p:ext uri="{BB962C8B-B14F-4D97-AF65-F5344CB8AC3E}">
        <p14:creationId xmlns:p14="http://schemas.microsoft.com/office/powerpoint/2010/main" val="35552904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a:p>
        </p:txBody>
      </p:sp>
      <p:sp>
        <p:nvSpPr>
          <p:cNvPr id="3" name="2 Título"/>
          <p:cNvSpPr>
            <a:spLocks noGrp="1"/>
          </p:cNvSpPr>
          <p:nvPr>
            <p:ph type="title"/>
          </p:nvPr>
        </p:nvSpPr>
        <p:spPr/>
        <p:txBody>
          <a:bodyPr/>
          <a:lstStyle/>
          <a:p>
            <a:endParaRPr lang="es-MX"/>
          </a:p>
        </p:txBody>
      </p:sp>
      <p:pic>
        <p:nvPicPr>
          <p:cNvPr id="18434" name="Picture 2" descr="C:\Users\colegio de pediatria\AppData\Local\Microsoft\Windows\Temporary Internet Files\Content.IE5\ZPQZES09\MP9004391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350849" y="1730341"/>
            <a:ext cx="6400800" cy="1698659"/>
          </a:xfrm>
          <a:prstGeom prst="rect">
            <a:avLst/>
          </a:prstGeom>
        </p:spPr>
        <p:txBody>
          <a:bodyPr vert="horz" lIns="91440" tIns="45720" rIns="91440" bIns="45720" rtlCol="0">
            <a:normAutofit fontScale="92500"/>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ctr">
              <a:buFont typeface="Wingdings" pitchFamily="2" charset="2"/>
              <a:buNone/>
            </a:pPr>
            <a:r>
              <a:rPr lang="es-ES" dirty="0" smtClean="0">
                <a:solidFill>
                  <a:srgbClr val="C00000"/>
                </a:solidFill>
                <a:latin typeface="Berlin Sans FB Demi" pitchFamily="34" charset="0"/>
              </a:rPr>
              <a:t>Jornadas de Actualización en Pediatría</a:t>
            </a:r>
          </a:p>
          <a:p>
            <a:pPr algn="ctr">
              <a:buFont typeface="Wingdings" pitchFamily="2" charset="2"/>
              <a:buNone/>
            </a:pPr>
            <a:r>
              <a:rPr lang="es-ES" dirty="0" smtClean="0">
                <a:solidFill>
                  <a:srgbClr val="C00000"/>
                </a:solidFill>
                <a:latin typeface="Berlin Sans FB Demi" pitchFamily="34" charset="0"/>
              </a:rPr>
              <a:t>25 &amp; 96 Aniversario de las Divisiones de Pediatría</a:t>
            </a:r>
          </a:p>
          <a:p>
            <a:pPr algn="ctr">
              <a:buFont typeface="Wingdings" pitchFamily="2" charset="2"/>
              <a:buNone/>
            </a:pPr>
            <a:r>
              <a:rPr lang="es-ES" dirty="0" smtClean="0">
                <a:solidFill>
                  <a:srgbClr val="C00000"/>
                </a:solidFill>
                <a:latin typeface="Berlin Sans FB Demi" pitchFamily="34" charset="0"/>
              </a:rPr>
              <a:t>Del Hospital Civil de Guadalajara</a:t>
            </a:r>
          </a:p>
          <a:p>
            <a:pPr algn="ctr">
              <a:buFont typeface="Wingdings" pitchFamily="2" charset="2"/>
              <a:buNone/>
            </a:pPr>
            <a:r>
              <a:rPr lang="es-ES" sz="2000" dirty="0" smtClean="0">
                <a:solidFill>
                  <a:srgbClr val="0070C0"/>
                </a:solidFill>
                <a:latin typeface="Berlin Sans FB Demi" pitchFamily="34" charset="0"/>
              </a:rPr>
              <a:t>“Dr. Luis Gustavo Orozco Alatorre”    </a:t>
            </a:r>
          </a:p>
        </p:txBody>
      </p:sp>
      <p:sp>
        <p:nvSpPr>
          <p:cNvPr id="6" name="TextBox 3"/>
          <p:cNvSpPr txBox="1"/>
          <p:nvPr/>
        </p:nvSpPr>
        <p:spPr>
          <a:xfrm>
            <a:off x="1115616" y="3989963"/>
            <a:ext cx="6840760" cy="2031325"/>
          </a:xfrm>
          <a:prstGeom prst="rect">
            <a:avLst/>
          </a:prstGeom>
          <a:noFill/>
        </p:spPr>
        <p:txBody>
          <a:bodyPr wrap="square" rtlCol="0">
            <a:spAutoFit/>
          </a:bodyPr>
          <a:lstStyle/>
          <a:p>
            <a:pPr algn="ctr"/>
            <a:r>
              <a:rPr lang="es-MX" dirty="0" smtClean="0">
                <a:latin typeface="Berlin Sans FB" pitchFamily="34" charset="0"/>
              </a:rPr>
              <a:t>El Colegio de Pediatría de Jalisco hace un reconocimiento a todos los pediatras que son miembros de estas instituciones y los felicita por esa incansable labor que a diario realizan por la sociedad jalisciense y nos unimos orgullosos al merecido homenaje de que fué motivo nuestro Vicepresidente y  amigo </a:t>
            </a:r>
          </a:p>
          <a:p>
            <a:pPr algn="ctr"/>
            <a:r>
              <a:rPr lang="es-MX" dirty="0" smtClean="0">
                <a:solidFill>
                  <a:srgbClr val="0070C0"/>
                </a:solidFill>
                <a:latin typeface="Berlin Sans FB Demi" pitchFamily="34" charset="0"/>
              </a:rPr>
              <a:t>Dr. Luis Gustavo Orozco Alatorre.</a:t>
            </a:r>
          </a:p>
          <a:p>
            <a:pPr algn="ctr"/>
            <a:r>
              <a:rPr lang="es-MX" dirty="0" smtClean="0">
                <a:latin typeface="Berlin Sans FB" pitchFamily="34" charset="0"/>
              </a:rPr>
              <a:t>¡¡ muchas felicidades !! </a:t>
            </a:r>
          </a:p>
        </p:txBody>
      </p:sp>
    </p:spTree>
    <p:extLst>
      <p:ext uri="{BB962C8B-B14F-4D97-AF65-F5344CB8AC3E}">
        <p14:creationId xmlns:p14="http://schemas.microsoft.com/office/powerpoint/2010/main" val="5980180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a:p>
        </p:txBody>
      </p:sp>
      <p:sp>
        <p:nvSpPr>
          <p:cNvPr id="3" name="2 Título"/>
          <p:cNvSpPr>
            <a:spLocks noGrp="1"/>
          </p:cNvSpPr>
          <p:nvPr>
            <p:ph type="title"/>
          </p:nvPr>
        </p:nvSpPr>
        <p:spPr/>
        <p:txBody>
          <a:bodyPr/>
          <a:lstStyle/>
          <a:p>
            <a:endParaRPr lang="es-MX"/>
          </a:p>
        </p:txBody>
      </p:sp>
      <p:pic>
        <p:nvPicPr>
          <p:cNvPr id="19458" name="Picture 2" descr="C:\Users\colegio de pediatria\AppData\Local\Microsoft\Windows\Temporary Internet Files\Content.IE5\ZPQZES09\MP90043910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C:\Users\colegio de pediatria\AppData\Local\Microsoft\Windows\Temporary Internet Files\Content.IE5\ZPQZES09\MP90043910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2 Marcador de contenido"/>
          <p:cNvSpPr txBox="1">
            <a:spLocks/>
          </p:cNvSpPr>
          <p:nvPr/>
        </p:nvSpPr>
        <p:spPr>
          <a:xfrm>
            <a:off x="1115616" y="2132856"/>
            <a:ext cx="7344816" cy="4608512"/>
          </a:xfrm>
          <a:prstGeom prst="rect">
            <a:avLst/>
          </a:prstGeom>
        </p:spPr>
        <p:txBody>
          <a:bodyPr vert="horz" lIns="91440" tIns="45720" rIns="91440" bIns="45720" rtlCol="0">
            <a:normAutofit fontScale="62500" lnSpcReduction="20000"/>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114300" indent="0" algn="ctr">
              <a:buFont typeface="Wingdings" pitchFamily="2" charset="2"/>
              <a:buNone/>
            </a:pPr>
            <a:r>
              <a:rPr lang="es-MX" sz="2500" dirty="0" smtClean="0">
                <a:latin typeface="Berlin Sans FB" pitchFamily="34" charset="0"/>
              </a:rPr>
              <a:t>Agradecemos a cada uno de Ustedes su constante colaboración  para hacer posible la realización de los proyectos y compromisos académicos del Colegio de Pediatría de Jalisco. </a:t>
            </a:r>
          </a:p>
          <a:p>
            <a:pPr marL="114300" indent="0">
              <a:buFont typeface="Wingdings" pitchFamily="2" charset="2"/>
              <a:buNone/>
            </a:pPr>
            <a:endParaRPr lang="es-MX" sz="2500" dirty="0" smtClean="0">
              <a:solidFill>
                <a:srgbClr val="C00000"/>
              </a:solidFill>
              <a:latin typeface="Berlin Sans FB Demi" pitchFamily="34" charset="0"/>
            </a:endParaRPr>
          </a:p>
          <a:p>
            <a:pPr marL="114300" indent="0">
              <a:buFont typeface="Wingdings" pitchFamily="2" charset="2"/>
              <a:buNone/>
            </a:pPr>
            <a:r>
              <a:rPr lang="es-MX" sz="2500" b="1" dirty="0" smtClean="0">
                <a:solidFill>
                  <a:srgbClr val="0070C0"/>
                </a:solidFill>
                <a:latin typeface="Berlin Sans FB Demi" pitchFamily="34" charset="0"/>
              </a:rPr>
              <a:t>Dr. Pedro Luis Michel y Gómez </a:t>
            </a:r>
            <a:r>
              <a:rPr lang="es-MX" sz="2500" b="1" dirty="0" smtClean="0">
                <a:solidFill>
                  <a:srgbClr val="C00000"/>
                </a:solidFill>
                <a:latin typeface="Berlin Sans FB Demi" pitchFamily="34" charset="0"/>
              </a:rPr>
              <a:t>(Foro Puericultura Colima)</a:t>
            </a:r>
          </a:p>
          <a:p>
            <a:pPr marL="114300" indent="0">
              <a:buFont typeface="Wingdings" pitchFamily="2" charset="2"/>
              <a:buNone/>
            </a:pPr>
            <a:r>
              <a:rPr lang="es-MX" sz="2500" b="1" dirty="0" smtClean="0">
                <a:solidFill>
                  <a:srgbClr val="0070C0"/>
                </a:solidFill>
                <a:latin typeface="Berlin Sans FB Demi" pitchFamily="34" charset="0"/>
              </a:rPr>
              <a:t>Dr. Alberto Valencia </a:t>
            </a:r>
            <a:r>
              <a:rPr lang="es-MX" sz="2500" b="1" dirty="0" err="1" smtClean="0">
                <a:solidFill>
                  <a:srgbClr val="0070C0"/>
                </a:solidFill>
                <a:latin typeface="Berlin Sans FB Demi" pitchFamily="34" charset="0"/>
              </a:rPr>
              <a:t>Zalapa</a:t>
            </a:r>
            <a:r>
              <a:rPr lang="es-MX" sz="2500" b="1" dirty="0" smtClean="0">
                <a:solidFill>
                  <a:srgbClr val="0070C0"/>
                </a:solidFill>
                <a:latin typeface="Berlin Sans FB Demi" pitchFamily="34" charset="0"/>
              </a:rPr>
              <a:t> </a:t>
            </a:r>
            <a:r>
              <a:rPr lang="es-MX" sz="2500" b="1" dirty="0" smtClean="0">
                <a:solidFill>
                  <a:srgbClr val="C00000"/>
                </a:solidFill>
                <a:latin typeface="Berlin Sans FB Demi" pitchFamily="34" charset="0"/>
              </a:rPr>
              <a:t>(Foro Puericultura Colima)</a:t>
            </a:r>
          </a:p>
          <a:p>
            <a:pPr marL="114300" indent="0">
              <a:buFont typeface="Wingdings" pitchFamily="2" charset="2"/>
              <a:buNone/>
            </a:pPr>
            <a:r>
              <a:rPr lang="es-MX" sz="2500" b="1" dirty="0" smtClean="0">
                <a:solidFill>
                  <a:srgbClr val="0070C0"/>
                </a:solidFill>
                <a:latin typeface="Berlin Sans FB Demi" pitchFamily="34" charset="0"/>
              </a:rPr>
              <a:t>Dr. Alberto Valencia Castellanos </a:t>
            </a:r>
            <a:r>
              <a:rPr lang="es-MX" sz="2500" b="1" dirty="0" smtClean="0">
                <a:solidFill>
                  <a:srgbClr val="C00000"/>
                </a:solidFill>
                <a:latin typeface="Berlin Sans FB Demi" pitchFamily="34" charset="0"/>
              </a:rPr>
              <a:t>(Foro puericultura Colima)</a:t>
            </a:r>
          </a:p>
          <a:p>
            <a:pPr marL="114300" indent="0">
              <a:buFont typeface="Wingdings" pitchFamily="2" charset="2"/>
              <a:buNone/>
            </a:pPr>
            <a:r>
              <a:rPr lang="es-MX" sz="2500" b="1" dirty="0" smtClean="0">
                <a:solidFill>
                  <a:srgbClr val="0070C0"/>
                </a:solidFill>
                <a:latin typeface="Berlin Sans FB Demi" pitchFamily="34" charset="0"/>
              </a:rPr>
              <a:t>Dr. Román González Rubio </a:t>
            </a:r>
            <a:r>
              <a:rPr lang="es-MX" sz="2500" b="1" dirty="0" smtClean="0">
                <a:solidFill>
                  <a:srgbClr val="C00000"/>
                </a:solidFill>
                <a:latin typeface="Berlin Sans FB Demi" pitchFamily="34" charset="0"/>
              </a:rPr>
              <a:t>(Foro Puericultura Colima)</a:t>
            </a:r>
            <a:endParaRPr lang="es-MX" sz="2500" dirty="0" smtClean="0">
              <a:solidFill>
                <a:srgbClr val="C00000"/>
              </a:solidFill>
              <a:latin typeface="Berlin Sans FB Demi" pitchFamily="34" charset="0"/>
            </a:endParaRPr>
          </a:p>
          <a:p>
            <a:pPr marL="114300" indent="0">
              <a:buFont typeface="Wingdings" pitchFamily="2" charset="2"/>
              <a:buNone/>
            </a:pPr>
            <a:r>
              <a:rPr lang="es-MX" sz="2500" b="1" dirty="0" smtClean="0">
                <a:solidFill>
                  <a:srgbClr val="0070C0"/>
                </a:solidFill>
                <a:latin typeface="Berlin Sans FB Demi" pitchFamily="34" charset="0"/>
              </a:rPr>
              <a:t>Dr. Salvador Espinoza Arámbula </a:t>
            </a:r>
            <a:r>
              <a:rPr lang="es-MX" sz="2500" dirty="0" smtClean="0">
                <a:solidFill>
                  <a:srgbClr val="C00000"/>
                </a:solidFill>
                <a:latin typeface="Berlin Sans FB Demi" pitchFamily="34" charset="0"/>
              </a:rPr>
              <a:t>(participación en programa de radio)</a:t>
            </a:r>
          </a:p>
          <a:p>
            <a:pPr marL="114300" indent="0">
              <a:buFont typeface="Wingdings" pitchFamily="2" charset="2"/>
              <a:buNone/>
            </a:pPr>
            <a:r>
              <a:rPr lang="es-MX" sz="2500" dirty="0" smtClean="0">
                <a:solidFill>
                  <a:srgbClr val="0070C0"/>
                </a:solidFill>
                <a:latin typeface="Berlin Sans FB Demi" pitchFamily="34" charset="0"/>
              </a:rPr>
              <a:t>Dra. Laura López Vargas </a:t>
            </a:r>
            <a:r>
              <a:rPr lang="es-MX" sz="2500" dirty="0" smtClean="0">
                <a:solidFill>
                  <a:srgbClr val="C00000"/>
                </a:solidFill>
                <a:latin typeface="Berlin Sans FB Demi" pitchFamily="34" charset="0"/>
              </a:rPr>
              <a:t>(apoyo en Presídium evento Rehabilitadores Físicos)</a:t>
            </a:r>
          </a:p>
          <a:p>
            <a:pPr marL="114300" indent="0">
              <a:buFont typeface="Wingdings" pitchFamily="2" charset="2"/>
              <a:buNone/>
            </a:pPr>
            <a:r>
              <a:rPr lang="es-MX" sz="2500" b="1" dirty="0" smtClean="0">
                <a:solidFill>
                  <a:srgbClr val="0070C0"/>
                </a:solidFill>
                <a:latin typeface="Berlin Sans FB Demi" pitchFamily="34" charset="0"/>
              </a:rPr>
              <a:t>Dr. Alberto Villaseñor Sierra </a:t>
            </a:r>
            <a:r>
              <a:rPr lang="es-MX" sz="2500" b="1" dirty="0" smtClean="0">
                <a:solidFill>
                  <a:srgbClr val="C00000"/>
                </a:solidFill>
                <a:latin typeface="Berlin Sans FB Demi" pitchFamily="34" charset="0"/>
              </a:rPr>
              <a:t>(Conferencia capítulo Valles, Tala Jal.)</a:t>
            </a:r>
          </a:p>
          <a:p>
            <a:pPr marL="114300" indent="0">
              <a:buFont typeface="Wingdings" pitchFamily="2" charset="2"/>
              <a:buNone/>
            </a:pPr>
            <a:r>
              <a:rPr lang="es-MX" sz="2500" b="1" dirty="0" smtClean="0">
                <a:solidFill>
                  <a:srgbClr val="0070C0"/>
                </a:solidFill>
                <a:latin typeface="Berlin Sans FB Demi" pitchFamily="34" charset="0"/>
              </a:rPr>
              <a:t>Dr. Héctor López Méndez </a:t>
            </a:r>
            <a:r>
              <a:rPr lang="es-MX" sz="2500" b="1" dirty="0" smtClean="0">
                <a:solidFill>
                  <a:srgbClr val="C00000"/>
                </a:solidFill>
                <a:latin typeface="Berlin Sans FB Demi" pitchFamily="34" charset="0"/>
              </a:rPr>
              <a:t>(apoyo en presídium  Foro de Seguridad para niños)</a:t>
            </a:r>
            <a:endParaRPr lang="es-MX" sz="2500" dirty="0" smtClean="0">
              <a:solidFill>
                <a:srgbClr val="C00000"/>
              </a:solidFill>
              <a:latin typeface="Berlin Sans FB Demi" pitchFamily="34" charset="0"/>
            </a:endParaRPr>
          </a:p>
          <a:p>
            <a:pPr marL="114300" indent="0">
              <a:buFont typeface="Wingdings" pitchFamily="2" charset="2"/>
              <a:buNone/>
            </a:pPr>
            <a:r>
              <a:rPr lang="es-MX" sz="2500" b="1" dirty="0" smtClean="0">
                <a:solidFill>
                  <a:srgbClr val="0070C0"/>
                </a:solidFill>
                <a:latin typeface="Berlin Sans FB Demi" pitchFamily="34" charset="0"/>
              </a:rPr>
              <a:t>Dr. Antonio </a:t>
            </a:r>
            <a:r>
              <a:rPr lang="es-MX" sz="2500" b="1" dirty="0" err="1" smtClean="0">
                <a:solidFill>
                  <a:srgbClr val="0070C0"/>
                </a:solidFill>
                <a:latin typeface="Berlin Sans FB Demi" pitchFamily="34" charset="0"/>
              </a:rPr>
              <a:t>Luévanos</a:t>
            </a:r>
            <a:r>
              <a:rPr lang="es-MX" sz="2500" b="1" dirty="0" smtClean="0">
                <a:solidFill>
                  <a:srgbClr val="0070C0"/>
                </a:solidFill>
                <a:latin typeface="Berlin Sans FB Demi" pitchFamily="34" charset="0"/>
              </a:rPr>
              <a:t> Velázquez  </a:t>
            </a:r>
            <a:r>
              <a:rPr lang="es-MX" sz="2500" b="1" dirty="0" smtClean="0">
                <a:solidFill>
                  <a:srgbClr val="C00000"/>
                </a:solidFill>
                <a:latin typeface="Berlin Sans FB Demi" pitchFamily="34" charset="0"/>
              </a:rPr>
              <a:t>(Conferencia Grupo Pediatría Privada</a:t>
            </a:r>
            <a:r>
              <a:rPr lang="es-MX" sz="2500" dirty="0" smtClean="0">
                <a:solidFill>
                  <a:srgbClr val="C00000"/>
                </a:solidFill>
                <a:latin typeface="Berlin Sans FB Demi" pitchFamily="34" charset="0"/>
              </a:rPr>
              <a:t>)</a:t>
            </a:r>
          </a:p>
          <a:p>
            <a:pPr marL="114300" indent="0">
              <a:buFont typeface="Wingdings" pitchFamily="2" charset="2"/>
              <a:buNone/>
            </a:pPr>
            <a:r>
              <a:rPr lang="es-MX" sz="2500" dirty="0" smtClean="0">
                <a:solidFill>
                  <a:srgbClr val="0070C0"/>
                </a:solidFill>
                <a:latin typeface="Berlin Sans FB Demi" pitchFamily="34" charset="0"/>
              </a:rPr>
              <a:t>Dr. Román González Rubio </a:t>
            </a:r>
            <a:r>
              <a:rPr lang="es-MX" sz="2500" dirty="0" smtClean="0">
                <a:solidFill>
                  <a:srgbClr val="C00000"/>
                </a:solidFill>
                <a:latin typeface="Berlin Sans FB Demi" pitchFamily="34" charset="0"/>
              </a:rPr>
              <a:t>(Programa de radio Club de Mamás)</a:t>
            </a:r>
          </a:p>
          <a:p>
            <a:pPr marL="114300" indent="0">
              <a:buFont typeface="Wingdings" pitchFamily="2" charset="2"/>
              <a:buNone/>
            </a:pPr>
            <a:r>
              <a:rPr lang="es-MX" sz="2500" dirty="0" smtClean="0">
                <a:solidFill>
                  <a:srgbClr val="0070C0"/>
                </a:solidFill>
                <a:latin typeface="Berlin Sans FB Demi" pitchFamily="34" charset="0"/>
              </a:rPr>
              <a:t>Dr. Héctor Hernán Gutiérrez </a:t>
            </a:r>
            <a:r>
              <a:rPr lang="es-MX" sz="2500" dirty="0" smtClean="0">
                <a:solidFill>
                  <a:srgbClr val="C00000"/>
                </a:solidFill>
                <a:latin typeface="Berlin Sans FB Demi" pitchFamily="34" charset="0"/>
              </a:rPr>
              <a:t>(Conferencia Pediatría Privada)</a:t>
            </a:r>
          </a:p>
          <a:p>
            <a:pPr marL="114300" indent="0">
              <a:buFont typeface="Wingdings" pitchFamily="2" charset="2"/>
              <a:buNone/>
            </a:pPr>
            <a:r>
              <a:rPr lang="es-MX" sz="2500" dirty="0" smtClean="0">
                <a:solidFill>
                  <a:srgbClr val="0070C0"/>
                </a:solidFill>
                <a:latin typeface="Berlin Sans FB Demi" pitchFamily="34" charset="0"/>
              </a:rPr>
              <a:t>Dr. Carlos Cuevas de Alba </a:t>
            </a:r>
            <a:r>
              <a:rPr lang="es-MX" sz="2500" dirty="0" smtClean="0">
                <a:solidFill>
                  <a:srgbClr val="C00000"/>
                </a:solidFill>
                <a:latin typeface="Berlin Sans FB Demi" pitchFamily="34" charset="0"/>
              </a:rPr>
              <a:t>(apoyo con pacientes de la comunidad: ortopedia)</a:t>
            </a:r>
          </a:p>
          <a:p>
            <a:pPr marL="114300" indent="0">
              <a:buFont typeface="Wingdings" pitchFamily="2" charset="2"/>
              <a:buNone/>
            </a:pPr>
            <a:endParaRPr lang="es-MX" sz="2000" dirty="0" smtClean="0">
              <a:solidFill>
                <a:srgbClr val="C00000"/>
              </a:solidFill>
              <a:latin typeface="Berlin Sans FB Demi" pitchFamily="34" charset="0"/>
            </a:endParaRPr>
          </a:p>
          <a:p>
            <a:pPr marL="114300" indent="0">
              <a:buFont typeface="Wingdings" pitchFamily="2" charset="2"/>
              <a:buNone/>
            </a:pPr>
            <a:r>
              <a:rPr lang="es-MX" sz="2000" dirty="0" smtClean="0">
                <a:latin typeface="Berlin Sans FB Demi" pitchFamily="34" charset="0"/>
              </a:rPr>
              <a:t>                                                        </a:t>
            </a:r>
          </a:p>
          <a:p>
            <a:pPr marL="114300" indent="0">
              <a:buFont typeface="Wingdings" pitchFamily="2" charset="2"/>
              <a:buNone/>
            </a:pPr>
            <a:r>
              <a:rPr lang="es-MX" sz="2000" dirty="0" smtClean="0"/>
              <a:t>                                                         </a:t>
            </a:r>
          </a:p>
          <a:p>
            <a:pPr marL="114300" indent="0">
              <a:buFont typeface="Wingdings" pitchFamily="2" charset="2"/>
              <a:buNone/>
            </a:pPr>
            <a:endParaRPr lang="es-MX" dirty="0"/>
          </a:p>
        </p:txBody>
      </p:sp>
      <p:sp>
        <p:nvSpPr>
          <p:cNvPr id="7" name="1 Título"/>
          <p:cNvSpPr txBox="1">
            <a:spLocks/>
          </p:cNvSpPr>
          <p:nvPr/>
        </p:nvSpPr>
        <p:spPr>
          <a:xfrm>
            <a:off x="1331640" y="404664"/>
            <a:ext cx="64008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smtClean="0">
                <a:latin typeface="Berlin Sans FB Demi" pitchFamily="34" charset="0"/>
              </a:rPr>
              <a:t>AGRADECIMIENTOS</a:t>
            </a:r>
            <a:endParaRPr lang="es-MX" sz="2000" b="1" dirty="0">
              <a:latin typeface="Berlin Sans FB Demi" pitchFamily="34" charset="0"/>
            </a:endParaRPr>
          </a:p>
        </p:txBody>
      </p:sp>
    </p:spTree>
    <p:extLst>
      <p:ext uri="{BB962C8B-B14F-4D97-AF65-F5344CB8AC3E}">
        <p14:creationId xmlns:p14="http://schemas.microsoft.com/office/powerpoint/2010/main" val="1377434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a:p>
        </p:txBody>
      </p:sp>
      <p:sp>
        <p:nvSpPr>
          <p:cNvPr id="3" name="2 Título"/>
          <p:cNvSpPr>
            <a:spLocks noGrp="1"/>
          </p:cNvSpPr>
          <p:nvPr>
            <p:ph type="title"/>
          </p:nvPr>
        </p:nvSpPr>
        <p:spPr/>
        <p:txBody>
          <a:bodyPr/>
          <a:lstStyle/>
          <a:p>
            <a:endParaRPr lang="es-MX"/>
          </a:p>
        </p:txBody>
      </p:sp>
      <p:pic>
        <p:nvPicPr>
          <p:cNvPr id="17410" name="Picture 2" descr="C:\Users\colegio de pediatria\AppData\Local\Microsoft\Windows\Temporary Internet Files\Content.IE5\TRGE5RBK\MP9004391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899592" y="260648"/>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800" dirty="0" smtClean="0">
                <a:latin typeface="Berlin Sans FB" pitchFamily="34" charset="0"/>
              </a:rPr>
              <a:t>IMPORTANTE</a:t>
            </a:r>
            <a:endParaRPr lang="es-MX" sz="2800" dirty="0">
              <a:latin typeface="Berlin Sans FB" pitchFamily="34" charset="0"/>
            </a:endParaRPr>
          </a:p>
        </p:txBody>
      </p:sp>
      <p:pic>
        <p:nvPicPr>
          <p:cNvPr id="6" name="Picture 2" descr="C:\Users\colegio de pediatria\AppData\Local\Microsoft\Windows\Temporary Internet Files\Content.IE5\74N48SJB\MC90028683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8591" y="1696572"/>
            <a:ext cx="1115457" cy="1012348"/>
          </a:xfrm>
          <a:prstGeom prst="rect">
            <a:avLst/>
          </a:prstGeom>
          <a:noFill/>
          <a:extLst>
            <a:ext uri="{909E8E84-426E-40DD-AFC4-6F175D3DCCD1}">
              <a14:hiddenFill xmlns:a14="http://schemas.microsoft.com/office/drawing/2010/main">
                <a:solidFill>
                  <a:srgbClr val="FFFFFF"/>
                </a:solidFill>
              </a14:hiddenFill>
            </a:ext>
          </a:extLst>
        </p:spPr>
      </p:pic>
      <p:sp>
        <p:nvSpPr>
          <p:cNvPr id="7" name="2 Marcador de contenido"/>
          <p:cNvSpPr txBox="1">
            <a:spLocks/>
          </p:cNvSpPr>
          <p:nvPr/>
        </p:nvSpPr>
        <p:spPr>
          <a:xfrm>
            <a:off x="1812326" y="2996952"/>
            <a:ext cx="5688632" cy="2880320"/>
          </a:xfrm>
          <a:prstGeom prst="rect">
            <a:avLst/>
          </a:prstGeom>
          <a:ln w="57150"/>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68580" indent="0" algn="just">
              <a:buFont typeface="Wingdings" pitchFamily="2" charset="2"/>
              <a:buNone/>
            </a:pPr>
            <a:r>
              <a:rPr lang="es-MX" sz="1800" b="1" dirty="0" smtClean="0">
                <a:solidFill>
                  <a:schemeClr val="accent5">
                    <a:lumMod val="75000"/>
                  </a:schemeClr>
                </a:solidFill>
                <a:latin typeface="Berlin Sans FB Demi" pitchFamily="34" charset="0"/>
              </a:rPr>
              <a:t>Estimados Socios : </a:t>
            </a:r>
          </a:p>
          <a:p>
            <a:pPr marL="68580" indent="0" algn="just">
              <a:buFont typeface="Wingdings" pitchFamily="2" charset="2"/>
              <a:buNone/>
            </a:pPr>
            <a:r>
              <a:rPr lang="es-MX" sz="1800" b="1" dirty="0" smtClean="0">
                <a:solidFill>
                  <a:schemeClr val="accent5">
                    <a:lumMod val="75000"/>
                  </a:schemeClr>
                </a:solidFill>
                <a:latin typeface="Berlin Sans FB Demi" pitchFamily="34" charset="0"/>
              </a:rPr>
              <a:t>En el Colegio de Pediatría de Jalisco ya tenemos nueva oftalmóloga pediatra, se llama </a:t>
            </a:r>
            <a:r>
              <a:rPr lang="es-MX" sz="1800" b="1" dirty="0" smtClean="0">
                <a:solidFill>
                  <a:srgbClr val="00B050"/>
                </a:solidFill>
                <a:latin typeface="Berlin Sans FB Demi" pitchFamily="34" charset="0"/>
              </a:rPr>
              <a:t>Claudia</a:t>
            </a:r>
            <a:r>
              <a:rPr lang="es-MX" sz="1800" b="1" dirty="0" smtClean="0">
                <a:solidFill>
                  <a:schemeClr val="accent5">
                    <a:lumMod val="75000"/>
                  </a:schemeClr>
                </a:solidFill>
                <a:latin typeface="Berlin Sans FB Demi" pitchFamily="34" charset="0"/>
              </a:rPr>
              <a:t> </a:t>
            </a:r>
            <a:r>
              <a:rPr lang="es-MX" sz="1800" b="1" dirty="0" smtClean="0">
                <a:solidFill>
                  <a:srgbClr val="00B050"/>
                </a:solidFill>
                <a:latin typeface="Berlin Sans FB Demi" pitchFamily="34" charset="0"/>
              </a:rPr>
              <a:t>Carolina Cruz Gálvez, </a:t>
            </a:r>
            <a:r>
              <a:rPr lang="es-MX" sz="1800" b="1" dirty="0" smtClean="0">
                <a:solidFill>
                  <a:schemeClr val="accent5">
                    <a:lumMod val="75000"/>
                  </a:schemeClr>
                </a:solidFill>
                <a:latin typeface="Berlin Sans FB Demi" pitchFamily="34" charset="0"/>
              </a:rPr>
              <a:t>quien se pone a las órdenes con su ayuda profesional; su consultorio lo tiene ubicado por la calle Lerdo de Tejada #2628 Col. Arcos Vallarta, su teléfono es 36300198/99 y para cualquier urgencia oftalmológica pueden llamarle a su cel. 3335061957</a:t>
            </a:r>
          </a:p>
          <a:p>
            <a:pPr algn="just"/>
            <a:endParaRPr lang="es-MX" dirty="0" smtClean="0"/>
          </a:p>
          <a:p>
            <a:pPr marL="68580" indent="0" algn="ctr">
              <a:buFont typeface="Wingdings" pitchFamily="2" charset="2"/>
              <a:buNone/>
            </a:pPr>
            <a:endParaRPr lang="es-MX" dirty="0" smtClean="0"/>
          </a:p>
        </p:txBody>
      </p:sp>
    </p:spTree>
    <p:extLst>
      <p:ext uri="{BB962C8B-B14F-4D97-AF65-F5344CB8AC3E}">
        <p14:creationId xmlns:p14="http://schemas.microsoft.com/office/powerpoint/2010/main" val="3204713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a:p>
        </p:txBody>
      </p:sp>
      <p:sp>
        <p:nvSpPr>
          <p:cNvPr id="3" name="2 Título"/>
          <p:cNvSpPr>
            <a:spLocks noGrp="1"/>
          </p:cNvSpPr>
          <p:nvPr>
            <p:ph type="title"/>
          </p:nvPr>
        </p:nvSpPr>
        <p:spPr/>
        <p:txBody>
          <a:bodyPr/>
          <a:lstStyle/>
          <a:p>
            <a:endParaRPr lang="es-MX"/>
          </a:p>
        </p:txBody>
      </p:sp>
      <p:pic>
        <p:nvPicPr>
          <p:cNvPr id="20482" name="Picture 2" descr="C:\Users\colegio de pediatria\AppData\Local\Microsoft\Windows\Temporary Internet Files\Content.IE5\6VHE1IVE\MP9004391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2 Marcador de contenido"/>
          <p:cNvSpPr txBox="1">
            <a:spLocks/>
          </p:cNvSpPr>
          <p:nvPr/>
        </p:nvSpPr>
        <p:spPr>
          <a:xfrm>
            <a:off x="1391912" y="2204864"/>
            <a:ext cx="6400800" cy="3816424"/>
          </a:xfrm>
          <a:prstGeom prst="rect">
            <a:avLst/>
          </a:prstGeom>
        </p:spPr>
        <p:txBody>
          <a:bodyPr vert="horz" lIns="91440" tIns="45720" rIns="91440" bIns="45720" rtlCol="0">
            <a:normAutofit fontScale="70000" lnSpcReduction="20000"/>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r>
              <a:rPr lang="es-MX" dirty="0" smtClean="0">
                <a:latin typeface="Berlin Sans FB" pitchFamily="34" charset="0"/>
              </a:rPr>
              <a:t>ESTIMADO SOCIO: </a:t>
            </a:r>
          </a:p>
          <a:p>
            <a:pPr indent="0" algn="just">
              <a:buFont typeface="Wingdings" pitchFamily="2" charset="2"/>
              <a:buNone/>
            </a:pPr>
            <a:r>
              <a:rPr lang="es-MX" dirty="0" smtClean="0">
                <a:latin typeface="Berlin Sans FB" pitchFamily="34" charset="0"/>
              </a:rPr>
              <a:t> TE INFORMAMOS QUE SEGUIMOS ACTUALIZADO LA MEMBRESIA DE NUESTRO COLEGIO YA ACREDITADO POR LA DPE (DIRECCION DE PROFESIONES DEL ESTADO) SI NO HAZ ENVIADO TU NUMERO DE CEDULA ESTATAL DE PEDIATRIA AL COLEGIO, TE PEDIMOS DE FAVOR NO LO HAGAS LLEGAR, YA QUE ANTE LA DIRECCION DE PROFESIONES DEL ESTADO YA ES OBLIGATORIO QUE TODOS LA TENGAMOS PARA EJERCER  Y DEBES ESTAR REGISTRADO. SI AUN NO CUENTAS CON ELLA PODRAS RECIBIR INFORMACION EN LA SIGUIENTE PAGINA:</a:t>
            </a:r>
          </a:p>
          <a:p>
            <a:endParaRPr lang="es-MX" dirty="0" smtClean="0">
              <a:latin typeface="Berlin Sans FB" pitchFamily="34" charset="0"/>
            </a:endParaRPr>
          </a:p>
          <a:p>
            <a:pPr marL="68580" indent="0" algn="ctr">
              <a:buFont typeface="Wingdings" pitchFamily="2" charset="2"/>
              <a:buNone/>
            </a:pPr>
            <a:r>
              <a:rPr lang="es-MX" sz="2800" u="sng" dirty="0" smtClean="0">
                <a:solidFill>
                  <a:srgbClr val="C00000"/>
                </a:solidFill>
                <a:latin typeface="Berlin Sans FB" pitchFamily="34" charset="0"/>
                <a:hlinkClick r:id="rId3"/>
              </a:rPr>
              <a:t>http://profesionesjalisco.blogspot.mx/</a:t>
            </a:r>
            <a:endParaRPr lang="es-MX" sz="2800" u="sng" dirty="0" smtClean="0">
              <a:solidFill>
                <a:srgbClr val="C00000"/>
              </a:solidFill>
              <a:latin typeface="Berlin Sans FB" pitchFamily="34" charset="0"/>
            </a:endParaRPr>
          </a:p>
          <a:p>
            <a:pPr algn="ctr"/>
            <a:endParaRPr lang="es-MX" u="sng" dirty="0" smtClean="0">
              <a:latin typeface="Berlin Sans FB" pitchFamily="34" charset="0"/>
            </a:endParaRPr>
          </a:p>
          <a:p>
            <a:pPr algn="ctr"/>
            <a:r>
              <a:rPr lang="es-MX" u="sng" dirty="0" smtClean="0">
                <a:latin typeface="Berlin Sans FB" pitchFamily="34" charset="0"/>
              </a:rPr>
              <a:t>INFORMES AL TELEFONO 35609615</a:t>
            </a:r>
            <a:endParaRPr lang="es-MX" u="sng" dirty="0">
              <a:latin typeface="Berlin Sans FB" pitchFamily="34" charset="0"/>
            </a:endParaRPr>
          </a:p>
        </p:txBody>
      </p:sp>
      <p:sp>
        <p:nvSpPr>
          <p:cNvPr id="6" name="1 Título"/>
          <p:cNvSpPr txBox="1">
            <a:spLocks/>
          </p:cNvSpPr>
          <p:nvPr/>
        </p:nvSpPr>
        <p:spPr>
          <a:xfrm>
            <a:off x="1412224" y="1015008"/>
            <a:ext cx="64008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400" b="1" dirty="0" smtClean="0">
                <a:solidFill>
                  <a:schemeClr val="accent5">
                    <a:lumMod val="75000"/>
                  </a:schemeClr>
                </a:solidFill>
                <a:latin typeface="Berlin Sans FB Demi" pitchFamily="34" charset="0"/>
              </a:rPr>
              <a:t>CEDULA ESTATAL DE PEDIATRA</a:t>
            </a:r>
            <a:endParaRPr lang="es-MX" sz="2400" b="1" dirty="0">
              <a:solidFill>
                <a:schemeClr val="accent5">
                  <a:lumMod val="75000"/>
                </a:schemeClr>
              </a:solidFill>
              <a:latin typeface="Berlin Sans FB Demi" pitchFamily="34" charset="0"/>
            </a:endParaRPr>
          </a:p>
        </p:txBody>
      </p:sp>
    </p:spTree>
    <p:extLst>
      <p:ext uri="{BB962C8B-B14F-4D97-AF65-F5344CB8AC3E}">
        <p14:creationId xmlns:p14="http://schemas.microsoft.com/office/powerpoint/2010/main" val="32970591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a:p>
        </p:txBody>
      </p:sp>
      <p:sp>
        <p:nvSpPr>
          <p:cNvPr id="3" name="2 Título"/>
          <p:cNvSpPr>
            <a:spLocks noGrp="1"/>
          </p:cNvSpPr>
          <p:nvPr>
            <p:ph type="title"/>
          </p:nvPr>
        </p:nvSpPr>
        <p:spPr/>
        <p:txBody>
          <a:bodyPr/>
          <a:lstStyle/>
          <a:p>
            <a:endParaRPr lang="es-MX"/>
          </a:p>
        </p:txBody>
      </p:sp>
      <p:pic>
        <p:nvPicPr>
          <p:cNvPr id="21506" name="Picture 2" descr="C:\Users\colegio de pediatria\AppData\Local\Microsoft\Windows\Temporary Internet Files\Content.IE5\ZPQZES09\MP9004391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6"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393821" y="2366392"/>
            <a:ext cx="6400800" cy="3222848"/>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indent="0">
              <a:buFont typeface="Wingdings" pitchFamily="2" charset="2"/>
              <a:buNone/>
            </a:pPr>
            <a:r>
              <a:rPr lang="es-MX" sz="1800" dirty="0" smtClean="0">
                <a:latin typeface="Berlin Sans FB" pitchFamily="34" charset="0"/>
              </a:rPr>
              <a:t>Se le informa a todos los socios del </a:t>
            </a:r>
            <a:r>
              <a:rPr lang="es-MX" sz="1800" b="1" dirty="0" smtClean="0">
                <a:solidFill>
                  <a:srgbClr val="0070C0"/>
                </a:solidFill>
                <a:latin typeface="Berlin Sans FB" pitchFamily="34" charset="0"/>
              </a:rPr>
              <a:t>Colegio de Pediatría de Jalisco </a:t>
            </a:r>
            <a:r>
              <a:rPr lang="es-MX" sz="1800" dirty="0" smtClean="0">
                <a:latin typeface="Berlin Sans FB" pitchFamily="34" charset="0"/>
              </a:rPr>
              <a:t>que el Grupo Asesores, S.C. C y A pone a nuestra disposición su servicio profesional sobre </a:t>
            </a:r>
            <a:r>
              <a:rPr lang="es-MX" sz="1800" dirty="0" smtClean="0">
                <a:solidFill>
                  <a:srgbClr val="0070C0"/>
                </a:solidFill>
                <a:latin typeface="Berlin Sans FB" pitchFamily="34" charset="0"/>
              </a:rPr>
              <a:t>ASESORÍA</a:t>
            </a:r>
            <a:r>
              <a:rPr lang="es-MX" sz="1800" dirty="0" smtClean="0">
                <a:latin typeface="Berlin Sans FB" pitchFamily="34" charset="0"/>
              </a:rPr>
              <a:t> en  pólizas de seguros de autos, consultorios, médicos mayores y de vida entre otros con excelentes costos preferenciales y una atención personalizada del </a:t>
            </a:r>
            <a:r>
              <a:rPr lang="es-MX" sz="1800" b="1" dirty="0" smtClean="0">
                <a:latin typeface="Berlin Sans FB" pitchFamily="34" charset="0"/>
              </a:rPr>
              <a:t>Sr. Santiago Hernández </a:t>
            </a:r>
            <a:r>
              <a:rPr lang="es-MX" sz="1800" b="1" dirty="0" err="1" smtClean="0">
                <a:latin typeface="Berlin Sans FB" pitchFamily="34" charset="0"/>
              </a:rPr>
              <a:t>Vigil</a:t>
            </a:r>
            <a:r>
              <a:rPr lang="es-MX" sz="1800" b="1" dirty="0" smtClean="0">
                <a:latin typeface="Berlin Sans FB" pitchFamily="34" charset="0"/>
              </a:rPr>
              <a:t>  </a:t>
            </a:r>
            <a:r>
              <a:rPr lang="es-MX" sz="1800" dirty="0" smtClean="0">
                <a:latin typeface="Berlin Sans FB" pitchFamily="34" charset="0"/>
              </a:rPr>
              <a:t>llamando a su celular (044)333 815 0773  las 24 horas del día. Oficinas en: </a:t>
            </a:r>
          </a:p>
          <a:p>
            <a:pPr indent="0" algn="ctr">
              <a:buFont typeface="Wingdings" pitchFamily="2" charset="2"/>
              <a:buNone/>
            </a:pPr>
            <a:r>
              <a:rPr lang="es-MX" sz="1800" dirty="0" smtClean="0">
                <a:latin typeface="Berlin Sans FB" pitchFamily="34" charset="0"/>
              </a:rPr>
              <a:t>Av. Chapultepec Sur 248 desp.104 </a:t>
            </a:r>
          </a:p>
          <a:p>
            <a:pPr indent="0" algn="ctr">
              <a:buFont typeface="Wingdings" pitchFamily="2" charset="2"/>
              <a:buNone/>
            </a:pPr>
            <a:r>
              <a:rPr lang="es-MX" sz="1800" dirty="0" smtClean="0">
                <a:latin typeface="Berlin Sans FB" pitchFamily="34" charset="0"/>
              </a:rPr>
              <a:t>Zona Rosa Col. Americana,</a:t>
            </a:r>
          </a:p>
          <a:p>
            <a:pPr indent="0" algn="ctr">
              <a:buFont typeface="Wingdings" pitchFamily="2" charset="2"/>
              <a:buNone/>
            </a:pPr>
            <a:r>
              <a:rPr lang="es-MX" sz="1800" dirty="0" smtClean="0">
                <a:latin typeface="Berlin Sans FB" pitchFamily="34" charset="0"/>
              </a:rPr>
              <a:t>Guadalajara, Jalisco </a:t>
            </a:r>
          </a:p>
          <a:p>
            <a:pPr indent="0" algn="ctr">
              <a:buFont typeface="Wingdings" pitchFamily="2" charset="2"/>
              <a:buNone/>
            </a:pPr>
            <a:r>
              <a:rPr lang="es-MX" sz="1800" dirty="0" smtClean="0">
                <a:latin typeface="Berlin Sans FB" pitchFamily="34" charset="0"/>
              </a:rPr>
              <a:t>Tel (33) 89953490 y 38254361</a:t>
            </a:r>
            <a:endParaRPr lang="en-US" sz="1800" dirty="0">
              <a:latin typeface="Berlin Sans FB" pitchFamily="34" charset="0"/>
            </a:endParaRPr>
          </a:p>
        </p:txBody>
      </p:sp>
      <p:sp>
        <p:nvSpPr>
          <p:cNvPr id="6" name="Title 1"/>
          <p:cNvSpPr txBox="1">
            <a:spLocks/>
          </p:cNvSpPr>
          <p:nvPr/>
        </p:nvSpPr>
        <p:spPr>
          <a:xfrm>
            <a:off x="1371600" y="404664"/>
            <a:ext cx="64008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400" dirty="0" smtClean="0">
                <a:solidFill>
                  <a:schemeClr val="bg1"/>
                </a:solidFill>
                <a:latin typeface="Berlin Sans FB Demi" pitchFamily="34" charset="0"/>
              </a:rPr>
              <a:t>Asesorias, Seguros y Fianzas</a:t>
            </a:r>
            <a:endParaRPr lang="en-US" sz="2400" dirty="0">
              <a:solidFill>
                <a:schemeClr val="bg1"/>
              </a:solidFill>
              <a:latin typeface="Berlin Sans FB Demi" pitchFamily="34" charset="0"/>
            </a:endParaRPr>
          </a:p>
        </p:txBody>
      </p:sp>
    </p:spTree>
    <p:extLst>
      <p:ext uri="{BB962C8B-B14F-4D97-AF65-F5344CB8AC3E}">
        <p14:creationId xmlns:p14="http://schemas.microsoft.com/office/powerpoint/2010/main" val="42110059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a:p>
        </p:txBody>
      </p:sp>
      <p:sp>
        <p:nvSpPr>
          <p:cNvPr id="3" name="2 Título"/>
          <p:cNvSpPr>
            <a:spLocks noGrp="1"/>
          </p:cNvSpPr>
          <p:nvPr>
            <p:ph type="title"/>
          </p:nvPr>
        </p:nvSpPr>
        <p:spPr/>
        <p:txBody>
          <a:bodyPr/>
          <a:lstStyle/>
          <a:p>
            <a:endParaRPr lang="es-MX"/>
          </a:p>
        </p:txBody>
      </p:sp>
      <p:pic>
        <p:nvPicPr>
          <p:cNvPr id="22530" name="Picture 2" descr="C:\Users\colegio de pediatria\AppData\Local\Microsoft\Windows\Temporary Internet Files\Content.IE5\TRGE5RBK\MP9004391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371600" y="2325215"/>
            <a:ext cx="6400800" cy="3048001"/>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r>
              <a:rPr lang="es-MX" sz="1600" dirty="0" smtClean="0">
                <a:latin typeface="Berlin Sans FB Demi" pitchFamily="34" charset="0"/>
              </a:rPr>
              <a:t>Sabías que un pañal desechable tarda en desintegrarse hasta 300 años. Imagina la cantidad de pañales desechables que hay en los basureros considerando que un bebé utiliza en promedio de 4000 pañales en sus primeros 2 años y medio de vida.</a:t>
            </a:r>
          </a:p>
          <a:p>
            <a:pPr algn="just"/>
            <a:r>
              <a:rPr lang="es-MX" sz="1600" dirty="0" smtClean="0">
                <a:latin typeface="Berlin Sans FB Demi" pitchFamily="34" charset="0"/>
              </a:rPr>
              <a:t>Hoy es el momento del cambio y seamos pediatras con conciencia ecológica para proteger y restaurar los ecosistemas y poder asegurar que la belleza de nuestro planeta se preserve para las generaciones presentes y futuras.</a:t>
            </a:r>
          </a:p>
          <a:p>
            <a:pPr algn="just">
              <a:buFont typeface="Wingdings" pitchFamily="2" charset="2"/>
              <a:buNone/>
            </a:pPr>
            <a:r>
              <a:rPr lang="es-MX" sz="1600" dirty="0" smtClean="0">
                <a:solidFill>
                  <a:srgbClr val="00B050"/>
                </a:solidFill>
                <a:latin typeface="Berlin Sans FB Demi" pitchFamily="34" charset="0"/>
              </a:rPr>
              <a:t>       </a:t>
            </a:r>
            <a:r>
              <a:rPr lang="es-MX" sz="1600" dirty="0" err="1" smtClean="0">
                <a:solidFill>
                  <a:srgbClr val="00B050"/>
                </a:solidFill>
                <a:latin typeface="Berlin Sans FB Demi" pitchFamily="34" charset="0"/>
              </a:rPr>
              <a:t>Bambus</a:t>
            </a:r>
            <a:r>
              <a:rPr lang="es-MX" sz="1600" dirty="0" smtClean="0">
                <a:latin typeface="Berlin Sans FB Demi" pitchFamily="34" charset="0"/>
              </a:rPr>
              <a:t> te presenta el pañal desechable biodegradable hecho de fibras de bambú. Encuéntralos en </a:t>
            </a:r>
            <a:r>
              <a:rPr lang="es-MX" sz="1600" dirty="0" smtClean="0">
                <a:latin typeface="Berlin Sans FB Demi" pitchFamily="34" charset="0"/>
                <a:hlinkClick r:id="rId3"/>
              </a:rPr>
              <a:t>www.bambus.com.com.mx</a:t>
            </a:r>
            <a:r>
              <a:rPr lang="es-MX" sz="1600" dirty="0" smtClean="0">
                <a:latin typeface="Berlin Sans FB Demi" pitchFamily="34" charset="0"/>
              </a:rPr>
              <a:t>  o al  tel.33 42 7968 y 31 25 28 97  atención personal  con la Sra. Verónica Romero Pérez.</a:t>
            </a:r>
            <a:endParaRPr lang="en-US" sz="1600" dirty="0">
              <a:latin typeface="Berlin Sans FB Demi" pitchFamily="34" charset="0"/>
            </a:endParaRPr>
          </a:p>
        </p:txBody>
      </p:sp>
      <p:sp>
        <p:nvSpPr>
          <p:cNvPr id="6" name="Title 1"/>
          <p:cNvSpPr txBox="1">
            <a:spLocks/>
          </p:cNvSpPr>
          <p:nvPr/>
        </p:nvSpPr>
        <p:spPr>
          <a:xfrm>
            <a:off x="1371600" y="476672"/>
            <a:ext cx="64008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400" dirty="0" smtClean="0">
                <a:solidFill>
                  <a:srgbClr val="00B050"/>
                </a:solidFill>
                <a:latin typeface="Berlin Sans FB Demi" pitchFamily="34" charset="0"/>
              </a:rPr>
              <a:t>Cuidemos a nuestro planeta</a:t>
            </a:r>
            <a:endParaRPr lang="en-US" sz="2400" dirty="0">
              <a:solidFill>
                <a:srgbClr val="00B050"/>
              </a:solidFill>
              <a:latin typeface="Berlin Sans FB Demi" pitchFamily="34" charset="0"/>
            </a:endParaRPr>
          </a:p>
        </p:txBody>
      </p:sp>
    </p:spTree>
    <p:extLst>
      <p:ext uri="{BB962C8B-B14F-4D97-AF65-F5344CB8AC3E}">
        <p14:creationId xmlns:p14="http://schemas.microsoft.com/office/powerpoint/2010/main" val="42626909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a:p>
        </p:txBody>
      </p:sp>
      <p:sp>
        <p:nvSpPr>
          <p:cNvPr id="3" name="2 Título"/>
          <p:cNvSpPr>
            <a:spLocks noGrp="1"/>
          </p:cNvSpPr>
          <p:nvPr>
            <p:ph type="title"/>
          </p:nvPr>
        </p:nvSpPr>
        <p:spPr/>
        <p:txBody>
          <a:bodyPr/>
          <a:lstStyle/>
          <a:p>
            <a:endParaRPr lang="es-MX"/>
          </a:p>
        </p:txBody>
      </p:sp>
      <p:pic>
        <p:nvPicPr>
          <p:cNvPr id="23554" name="Picture 2" descr="C:\Users\colegio de pediatria\AppData\Local\Microsoft\Windows\Temporary Internet Files\Content.IE5\6VHE1IVE\MP90043904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descr="C:\Users\colegio de pediatria\AppData\Local\Microsoft\Windows\Temporary Internet Files\Content.IE5\6VHE1IVE\MP90043904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784976"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98903" y="2719537"/>
            <a:ext cx="7745505" cy="3877815"/>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buFont typeface="Wingdings" pitchFamily="2" charset="2"/>
              <a:buNone/>
            </a:pPr>
            <a:r>
              <a:rPr lang="es-ES" dirty="0" smtClean="0">
                <a:solidFill>
                  <a:schemeClr val="bg1"/>
                </a:solidFill>
                <a:latin typeface="Berlin Sans FB Demi" pitchFamily="34" charset="0"/>
              </a:rPr>
              <a:t>    Estimados socios: les informamos que nuestras oficinas del </a:t>
            </a:r>
            <a:r>
              <a:rPr lang="es-ES" b="1" dirty="0" smtClean="0">
                <a:solidFill>
                  <a:schemeClr val="bg1"/>
                </a:solidFill>
                <a:latin typeface="Berlin Sans FB Demi" pitchFamily="34" charset="0"/>
              </a:rPr>
              <a:t>Colegio de Pediatría de Jalisco </a:t>
            </a:r>
            <a:r>
              <a:rPr lang="es-ES" dirty="0" smtClean="0">
                <a:solidFill>
                  <a:schemeClr val="bg1"/>
                </a:solidFill>
                <a:latin typeface="Berlin Sans FB Demi" pitchFamily="34" charset="0"/>
              </a:rPr>
              <a:t>están a sus órdenes en la calle de </a:t>
            </a:r>
            <a:r>
              <a:rPr lang="es-ES" b="1" dirty="0" smtClean="0">
                <a:solidFill>
                  <a:schemeClr val="bg1"/>
                </a:solidFill>
                <a:latin typeface="Berlin Sans FB Demi" pitchFamily="34" charset="0"/>
              </a:rPr>
              <a:t>Andrés Terán No. 1283 Fraccionamiento Lomas del Country (casi esquina con Av. Plan de San Luis) </a:t>
            </a:r>
            <a:r>
              <a:rPr lang="es-ES" dirty="0" smtClean="0">
                <a:solidFill>
                  <a:schemeClr val="bg1"/>
                </a:solidFill>
                <a:latin typeface="Berlin Sans FB Demi" pitchFamily="34" charset="0"/>
              </a:rPr>
              <a:t>esperamos pronto verlos por aquí y es para nosotros un placer seguirles atendiendo como Ustedes se lo merecen. </a:t>
            </a:r>
          </a:p>
          <a:p>
            <a:pPr algn="just">
              <a:buFont typeface="Wingdings" pitchFamily="2" charset="2"/>
              <a:buNone/>
            </a:pPr>
            <a:r>
              <a:rPr lang="es-ES" dirty="0" smtClean="0">
                <a:solidFill>
                  <a:schemeClr val="bg1"/>
                </a:solidFill>
                <a:latin typeface="Berlin Sans FB Demi" pitchFamily="34" charset="0"/>
              </a:rPr>
              <a:t>                   El teléfono 35-60-96-15.</a:t>
            </a:r>
            <a:endParaRPr lang="es-ES" dirty="0">
              <a:solidFill>
                <a:schemeClr val="bg1"/>
              </a:solidFill>
              <a:latin typeface="Berlin Sans FB Demi" pitchFamily="34" charset="0"/>
            </a:endParaRPr>
          </a:p>
        </p:txBody>
      </p:sp>
      <p:sp>
        <p:nvSpPr>
          <p:cNvPr id="7" name="Title 1"/>
          <p:cNvSpPr txBox="1">
            <a:spLocks/>
          </p:cNvSpPr>
          <p:nvPr/>
        </p:nvSpPr>
        <p:spPr>
          <a:xfrm>
            <a:off x="1475656" y="1159024"/>
            <a:ext cx="64008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400" b="1" dirty="0" smtClean="0">
                <a:solidFill>
                  <a:schemeClr val="accent3">
                    <a:lumMod val="60000"/>
                    <a:lumOff val="40000"/>
                  </a:schemeClr>
                </a:solidFill>
                <a:latin typeface="Berlin Sans FB Demi" pitchFamily="34" charset="0"/>
              </a:rPr>
              <a:t>NUEVO DOMICILIO DEL COLEGIO</a:t>
            </a:r>
            <a:endParaRPr lang="es-ES" sz="2400" b="1" dirty="0">
              <a:solidFill>
                <a:schemeClr val="accent3">
                  <a:lumMod val="60000"/>
                  <a:lumOff val="40000"/>
                </a:schemeClr>
              </a:solidFill>
              <a:latin typeface="Berlin Sans FB Demi" pitchFamily="34" charset="0"/>
            </a:endParaRPr>
          </a:p>
        </p:txBody>
      </p:sp>
    </p:spTree>
    <p:extLst>
      <p:ext uri="{BB962C8B-B14F-4D97-AF65-F5344CB8AC3E}">
        <p14:creationId xmlns:p14="http://schemas.microsoft.com/office/powerpoint/2010/main" val="34846349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a:p>
        </p:txBody>
      </p:sp>
      <p:sp>
        <p:nvSpPr>
          <p:cNvPr id="3" name="2 Título"/>
          <p:cNvSpPr>
            <a:spLocks noGrp="1"/>
          </p:cNvSpPr>
          <p:nvPr>
            <p:ph type="title"/>
          </p:nvPr>
        </p:nvSpPr>
        <p:spPr/>
        <p:txBody>
          <a:bodyPr/>
          <a:lstStyle/>
          <a:p>
            <a:endParaRPr lang="es-MX" dirty="0"/>
          </a:p>
        </p:txBody>
      </p:sp>
      <p:pic>
        <p:nvPicPr>
          <p:cNvPr id="10242" name="Picture 2" descr="C:\Users\colegio de pediatria\AppData\Local\Microsoft\Windows\Temporary Internet Files\Content.IE5\TRGE5RBK\MC90043573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7900" y="2374900"/>
            <a:ext cx="2108200" cy="21082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colegio de pediatria\AppData\Local\Microsoft\Windows\Temporary Internet Files\Content.IE5\ZPQZES09\MP9004391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65" y="-60344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txBox="1">
            <a:spLocks/>
          </p:cNvSpPr>
          <p:nvPr/>
        </p:nvSpPr>
        <p:spPr>
          <a:xfrm>
            <a:off x="179512" y="-38742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800" dirty="0" smtClean="0">
                <a:solidFill>
                  <a:schemeClr val="bg1"/>
                </a:solidFill>
              </a:rPr>
              <a:t>SECCION DE OCIO</a:t>
            </a:r>
            <a:r>
              <a:rPr lang="es-MX" sz="4400" dirty="0" smtClean="0">
                <a:solidFill>
                  <a:schemeClr val="bg1"/>
                </a:solidFill>
              </a:rPr>
              <a:t>. </a:t>
            </a:r>
            <a:endParaRPr lang="es-MX" sz="4400" dirty="0">
              <a:solidFill>
                <a:schemeClr val="bg1"/>
              </a:solidFill>
            </a:endParaRPr>
          </a:p>
        </p:txBody>
      </p:sp>
      <p:sp>
        <p:nvSpPr>
          <p:cNvPr id="8" name="2 Marcador de contenido"/>
          <p:cNvSpPr txBox="1">
            <a:spLocks/>
          </p:cNvSpPr>
          <p:nvPr/>
        </p:nvSpPr>
        <p:spPr>
          <a:xfrm>
            <a:off x="770600" y="1849865"/>
            <a:ext cx="3312367" cy="2232248"/>
          </a:xfrm>
          <a:prstGeom prst="rect">
            <a:avLst/>
          </a:prstGeom>
          <a:ln w="25400" cmpd="sng">
            <a:solidFill>
              <a:schemeClr val="accent2">
                <a:lumMod val="75000"/>
              </a:schemeClr>
            </a:solidFill>
          </a:ln>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Font typeface="Wingdings" pitchFamily="2" charset="2"/>
              <a:buNone/>
            </a:pPr>
            <a:r>
              <a:rPr lang="es-MX" sz="1800" i="1" dirty="0" smtClean="0">
                <a:latin typeface="Narkisim" panose="020E0502050101010101" pitchFamily="34" charset="-79"/>
                <a:cs typeface="Narkisim" panose="020E0502050101010101" pitchFamily="34" charset="-79"/>
              </a:rPr>
              <a:t>LA FRASE DEL MES.</a:t>
            </a:r>
            <a:endParaRPr lang="es-MX" i="1" dirty="0" smtClean="0">
              <a:solidFill>
                <a:srgbClr val="C00000"/>
              </a:solidFill>
              <a:latin typeface="Narkisim" panose="020E0502050101010101" pitchFamily="34" charset="-79"/>
              <a:cs typeface="Narkisim" panose="020E0502050101010101" pitchFamily="34" charset="-79"/>
            </a:endParaRPr>
          </a:p>
          <a:p>
            <a:pPr marL="0" indent="0">
              <a:buFont typeface="Wingdings" pitchFamily="2" charset="2"/>
              <a:buNone/>
            </a:pPr>
            <a:r>
              <a:rPr lang="es-MX" sz="1800" b="1" i="1" dirty="0" smtClean="0">
                <a:solidFill>
                  <a:schemeClr val="accent5">
                    <a:lumMod val="75000"/>
                  </a:schemeClr>
                </a:solidFill>
                <a:latin typeface="Papyrus" pitchFamily="66" charset="0"/>
              </a:rPr>
              <a:t>“</a:t>
            </a:r>
            <a:r>
              <a:rPr lang="es-MX" b="1" i="1" dirty="0" smtClean="0">
                <a:solidFill>
                  <a:schemeClr val="accent5">
                    <a:lumMod val="75000"/>
                  </a:schemeClr>
                </a:solidFill>
                <a:latin typeface="Papyrus" pitchFamily="66" charset="0"/>
              </a:rPr>
              <a:t>…. siempre , para seguir  creciendo hay que ir cambiando lo bueno por lo mejor”</a:t>
            </a:r>
          </a:p>
          <a:p>
            <a:pPr marL="0" indent="0">
              <a:buFont typeface="Wingdings" pitchFamily="2" charset="2"/>
              <a:buNone/>
            </a:pPr>
            <a:r>
              <a:rPr lang="es-MX" sz="1800" b="1" i="1" dirty="0" smtClean="0">
                <a:solidFill>
                  <a:srgbClr val="7030A0"/>
                </a:solidFill>
                <a:latin typeface="Papyrus" pitchFamily="66" charset="0"/>
              </a:rPr>
              <a:t>                        </a:t>
            </a:r>
            <a:r>
              <a:rPr lang="es-MX" sz="1200" b="1" i="1" dirty="0" smtClean="0">
                <a:solidFill>
                  <a:schemeClr val="accent5">
                    <a:lumMod val="75000"/>
                  </a:schemeClr>
                </a:solidFill>
                <a:latin typeface="Papyrus" pitchFamily="66" charset="0"/>
              </a:rPr>
              <a:t>RGR</a:t>
            </a:r>
          </a:p>
          <a:p>
            <a:pPr marL="0" indent="0">
              <a:buFont typeface="Wingdings" pitchFamily="2" charset="2"/>
              <a:buNone/>
            </a:pPr>
            <a:endParaRPr lang="es-MX" b="1" i="1" dirty="0" smtClean="0">
              <a:solidFill>
                <a:srgbClr val="7030A0"/>
              </a:solidFill>
              <a:latin typeface="Papyrus" pitchFamily="66" charset="0"/>
            </a:endParaRPr>
          </a:p>
        </p:txBody>
      </p:sp>
      <p:pic>
        <p:nvPicPr>
          <p:cNvPr id="9" name="Picture 2" descr="C:\Users\ROMAN\Pictures\Colegio de Pediatria\Imagen1 4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4035" y="2960947"/>
            <a:ext cx="2832314" cy="212423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4644008" y="1754232"/>
            <a:ext cx="3312368" cy="738664"/>
          </a:xfrm>
          <a:prstGeom prst="rect">
            <a:avLst/>
          </a:prstGeom>
          <a:noFill/>
        </p:spPr>
        <p:txBody>
          <a:bodyPr wrap="square" rtlCol="0">
            <a:spAutoFit/>
          </a:bodyPr>
          <a:lstStyle/>
          <a:p>
            <a:pPr algn="ctr"/>
            <a:r>
              <a:rPr lang="es-MX" sz="1400" b="1" dirty="0" smtClean="0">
                <a:solidFill>
                  <a:schemeClr val="accent5">
                    <a:lumMod val="75000"/>
                  </a:schemeClr>
                </a:solidFill>
              </a:rPr>
              <a:t>Imagen del recuerdo, expresidentes del Colegio de Pediatría de Jalisco con sus esposas.</a:t>
            </a:r>
            <a:endParaRPr lang="es-MX" sz="1400" b="1" dirty="0">
              <a:solidFill>
                <a:schemeClr val="accent5">
                  <a:lumMod val="75000"/>
                </a:schemeClr>
              </a:solidFill>
            </a:endParaRPr>
          </a:p>
        </p:txBody>
      </p:sp>
    </p:spTree>
    <p:extLst>
      <p:ext uri="{BB962C8B-B14F-4D97-AF65-F5344CB8AC3E}">
        <p14:creationId xmlns:p14="http://schemas.microsoft.com/office/powerpoint/2010/main" val="28107620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a:p>
        </p:txBody>
      </p:sp>
      <p:sp>
        <p:nvSpPr>
          <p:cNvPr id="3" name="2 Título"/>
          <p:cNvSpPr>
            <a:spLocks noGrp="1"/>
          </p:cNvSpPr>
          <p:nvPr>
            <p:ph type="title"/>
          </p:nvPr>
        </p:nvSpPr>
        <p:spPr/>
        <p:txBody>
          <a:bodyPr/>
          <a:lstStyle/>
          <a:p>
            <a:endParaRPr lang="es-MX"/>
          </a:p>
        </p:txBody>
      </p:sp>
      <p:pic>
        <p:nvPicPr>
          <p:cNvPr id="24578" name="Picture 2" descr="C:\Users\colegio de pediatria\AppData\Local\Microsoft\Windows\Temporary Internet Files\Content.IE5\TRGE5RBK\MP9004391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3" descr="C:\Users\colegio de pediatria\AppData\Local\Microsoft\Windows\Temporary Internet Files\Content.IE5\TRGE5RBK\MP9004391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702049" y="2060848"/>
            <a:ext cx="7848872" cy="3048001"/>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indent="0">
              <a:buFont typeface="Wingdings" pitchFamily="2" charset="2"/>
              <a:buNone/>
            </a:pPr>
            <a:r>
              <a:rPr lang="es-MX" dirty="0" smtClean="0">
                <a:latin typeface="Berlin Sans FB Demi" pitchFamily="34" charset="0"/>
              </a:rPr>
              <a:t> </a:t>
            </a:r>
            <a:r>
              <a:rPr lang="es-MX" sz="2000" dirty="0" smtClean="0">
                <a:latin typeface="Berlin Sans FB Demi" pitchFamily="34" charset="0"/>
              </a:rPr>
              <a:t>Dr. Román González Rubio            </a:t>
            </a:r>
            <a:r>
              <a:rPr lang="es-MX" sz="2000" dirty="0" smtClean="0">
                <a:solidFill>
                  <a:srgbClr val="0070C0"/>
                </a:solidFill>
                <a:latin typeface="Berlin Sans FB Demi" pitchFamily="34" charset="0"/>
              </a:rPr>
              <a:t>Presidente  </a:t>
            </a:r>
          </a:p>
          <a:p>
            <a:pPr indent="0">
              <a:buFont typeface="Wingdings" pitchFamily="2" charset="2"/>
              <a:buNone/>
            </a:pPr>
            <a:r>
              <a:rPr lang="es-MX" sz="2000" dirty="0" smtClean="0">
                <a:latin typeface="Berlin Sans FB Demi" pitchFamily="34" charset="0"/>
              </a:rPr>
              <a:t> Dr. Luis Gustavo Orozco Alatorre  </a:t>
            </a:r>
            <a:r>
              <a:rPr lang="es-MX" sz="2000" dirty="0" smtClean="0">
                <a:solidFill>
                  <a:srgbClr val="0070C0"/>
                </a:solidFill>
                <a:latin typeface="Berlin Sans FB Demi" pitchFamily="34" charset="0"/>
              </a:rPr>
              <a:t>Vicepresidente  </a:t>
            </a:r>
          </a:p>
          <a:p>
            <a:pPr indent="0">
              <a:buFont typeface="Wingdings" pitchFamily="2" charset="2"/>
              <a:buNone/>
            </a:pPr>
            <a:r>
              <a:rPr lang="es-MX" sz="2000" dirty="0" smtClean="0">
                <a:latin typeface="Berlin Sans FB Demi" pitchFamily="34" charset="0"/>
              </a:rPr>
              <a:t> Dra. Karina Mendoza Gallo            </a:t>
            </a:r>
            <a:r>
              <a:rPr lang="es-MX" sz="2000" dirty="0" smtClean="0">
                <a:solidFill>
                  <a:srgbClr val="0070C0"/>
                </a:solidFill>
                <a:latin typeface="Berlin Sans FB Demi" pitchFamily="34" charset="0"/>
              </a:rPr>
              <a:t>Tesorero</a:t>
            </a:r>
          </a:p>
          <a:p>
            <a:pPr indent="0">
              <a:buFont typeface="Wingdings" pitchFamily="2" charset="2"/>
              <a:buNone/>
            </a:pPr>
            <a:r>
              <a:rPr lang="es-MX" sz="2000" dirty="0" smtClean="0">
                <a:latin typeface="Berlin Sans FB Demi" pitchFamily="34" charset="0"/>
              </a:rPr>
              <a:t>  Dr. Alberto Valencia Castellanos   </a:t>
            </a:r>
            <a:r>
              <a:rPr lang="es-MX" sz="2000" dirty="0" smtClean="0">
                <a:solidFill>
                  <a:srgbClr val="0070C0"/>
                </a:solidFill>
                <a:latin typeface="Berlin Sans FB Demi" pitchFamily="34" charset="0"/>
              </a:rPr>
              <a:t>Secretario</a:t>
            </a:r>
          </a:p>
          <a:p>
            <a:pPr indent="0">
              <a:buFont typeface="Wingdings" pitchFamily="2" charset="2"/>
              <a:buNone/>
            </a:pPr>
            <a:r>
              <a:rPr lang="es-MX" sz="2000" dirty="0" smtClean="0">
                <a:latin typeface="Berlin Sans FB Demi" pitchFamily="34" charset="0"/>
              </a:rPr>
              <a:t>  Dr. Antonio Luévanos Velázquez  </a:t>
            </a:r>
            <a:r>
              <a:rPr lang="es-MX" sz="2000" dirty="0" smtClean="0">
                <a:solidFill>
                  <a:srgbClr val="0070C0"/>
                </a:solidFill>
                <a:latin typeface="Berlin Sans FB Demi" pitchFamily="34" charset="0"/>
              </a:rPr>
              <a:t>Secretario de Acción Política</a:t>
            </a:r>
          </a:p>
          <a:p>
            <a:pPr indent="0">
              <a:buFont typeface="Wingdings" pitchFamily="2" charset="2"/>
              <a:buNone/>
            </a:pPr>
            <a:r>
              <a:rPr lang="es-MX" sz="2000" dirty="0" smtClean="0">
                <a:latin typeface="Berlin Sans FB Demi" pitchFamily="34" charset="0"/>
              </a:rPr>
              <a:t>  Dr. Horacio Padilla Muñóz            </a:t>
            </a:r>
            <a:r>
              <a:rPr lang="es-MX" sz="2000" dirty="0" smtClean="0">
                <a:solidFill>
                  <a:srgbClr val="0070C0"/>
                </a:solidFill>
                <a:latin typeface="Berlin Sans FB Demi" pitchFamily="34" charset="0"/>
              </a:rPr>
              <a:t>Secretario vitalicio </a:t>
            </a:r>
          </a:p>
          <a:p>
            <a:pPr indent="0">
              <a:buFont typeface="Wingdings" pitchFamily="2" charset="2"/>
              <a:buNone/>
            </a:pPr>
            <a:r>
              <a:rPr lang="es-MX" sz="2000" dirty="0" smtClean="0">
                <a:latin typeface="Berlin Sans FB Demi" pitchFamily="34" charset="0"/>
              </a:rPr>
              <a:t>  Lic. Getzemaní Rodríguez Mares  </a:t>
            </a:r>
            <a:r>
              <a:rPr lang="es-MX" sz="2000" dirty="0" smtClean="0">
                <a:solidFill>
                  <a:srgbClr val="0070C0"/>
                </a:solidFill>
                <a:latin typeface="Berlin Sans FB Demi" pitchFamily="34" charset="0"/>
              </a:rPr>
              <a:t>Asistente de presidencia</a:t>
            </a:r>
            <a:endParaRPr lang="en-US" sz="2000" dirty="0" smtClean="0">
              <a:solidFill>
                <a:srgbClr val="0070C0"/>
              </a:solidFill>
              <a:latin typeface="Berlin Sans FB Demi" pitchFamily="34" charset="0"/>
            </a:endParaRPr>
          </a:p>
          <a:p>
            <a:pPr indent="0">
              <a:buFont typeface="Wingdings" pitchFamily="2" charset="2"/>
              <a:buNone/>
            </a:pPr>
            <a:endParaRPr lang="en-US" dirty="0"/>
          </a:p>
        </p:txBody>
      </p:sp>
      <p:sp>
        <p:nvSpPr>
          <p:cNvPr id="7" name="Title 1"/>
          <p:cNvSpPr txBox="1">
            <a:spLocks/>
          </p:cNvSpPr>
          <p:nvPr/>
        </p:nvSpPr>
        <p:spPr>
          <a:xfrm>
            <a:off x="1371600" y="692696"/>
            <a:ext cx="6400800" cy="10004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400" dirty="0" smtClean="0">
                <a:solidFill>
                  <a:srgbClr val="0070C0"/>
                </a:solidFill>
              </a:rPr>
              <a:t/>
            </a:r>
            <a:br>
              <a:rPr lang="es-MX" sz="2400" dirty="0" smtClean="0">
                <a:solidFill>
                  <a:srgbClr val="0070C0"/>
                </a:solidFill>
              </a:rPr>
            </a:br>
            <a:r>
              <a:rPr lang="es-MX" sz="2400" dirty="0">
                <a:solidFill>
                  <a:srgbClr val="0070C0"/>
                </a:solidFill>
                <a:latin typeface="Berlin Sans FB Demi" pitchFamily="34" charset="0"/>
              </a:rPr>
              <a:t>M</a:t>
            </a:r>
            <a:r>
              <a:rPr lang="es-MX" sz="2400" dirty="0" smtClean="0">
                <a:solidFill>
                  <a:srgbClr val="0070C0"/>
                </a:solidFill>
                <a:latin typeface="Berlin Sans FB Demi" pitchFamily="34" charset="0"/>
              </a:rPr>
              <a:t>esa directiva 2012-2014</a:t>
            </a:r>
            <a:endParaRPr lang="en-US" sz="2400" dirty="0">
              <a:solidFill>
                <a:srgbClr val="0070C0"/>
              </a:solidFill>
              <a:latin typeface="Berlin Sans FB Demi" pitchFamily="34" charset="0"/>
            </a:endParaRPr>
          </a:p>
        </p:txBody>
      </p:sp>
    </p:spTree>
    <p:extLst>
      <p:ext uri="{BB962C8B-B14F-4D97-AF65-F5344CB8AC3E}">
        <p14:creationId xmlns:p14="http://schemas.microsoft.com/office/powerpoint/2010/main" val="4202337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a:p>
        </p:txBody>
      </p:sp>
      <p:sp>
        <p:nvSpPr>
          <p:cNvPr id="3" name="2 Título"/>
          <p:cNvSpPr>
            <a:spLocks noGrp="1"/>
          </p:cNvSpPr>
          <p:nvPr>
            <p:ph type="title"/>
          </p:nvPr>
        </p:nvSpPr>
        <p:spPr/>
        <p:txBody>
          <a:bodyPr/>
          <a:lstStyle/>
          <a:p>
            <a:endParaRPr lang="es-MX"/>
          </a:p>
        </p:txBody>
      </p:sp>
      <p:pic>
        <p:nvPicPr>
          <p:cNvPr id="5122" name="Picture 2" descr="C:\Users\colegio de pediatria\AppData\Local\Microsoft\Windows\Temporary Internet Files\Content.IE5\TRGE5RBK\MP9004391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962"/>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49" y="2450777"/>
            <a:ext cx="8064148" cy="2994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descr="C:\Users\colegio de pediatria\AppData\Local\Microsoft\Windows\Temporary Internet Files\Content.IE5\2Y2MA5ZQ\MC90033609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920860"/>
            <a:ext cx="1527205" cy="1225741"/>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4656323" y="1072065"/>
            <a:ext cx="877163" cy="923330"/>
          </a:xfrm>
          <a:prstGeom prst="rect">
            <a:avLst/>
          </a:prstGeom>
          <a:noFill/>
        </p:spPr>
        <p:txBody>
          <a:bodyPr wrap="none" lIns="91440" tIns="45720" rIns="91440" bIns="45720">
            <a:spAutoFit/>
          </a:bodyPr>
          <a:lstStyle/>
          <a:p>
            <a:pPr algn="ctr"/>
            <a:r>
              <a:rPr lang="es-E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75</a:t>
            </a:r>
            <a:endParaRPr lang="es-E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14578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a:p>
        </p:txBody>
      </p:sp>
      <p:sp>
        <p:nvSpPr>
          <p:cNvPr id="3" name="2 Título"/>
          <p:cNvSpPr>
            <a:spLocks noGrp="1"/>
          </p:cNvSpPr>
          <p:nvPr>
            <p:ph type="title"/>
          </p:nvPr>
        </p:nvSpPr>
        <p:spPr/>
        <p:txBody>
          <a:bodyPr/>
          <a:lstStyle/>
          <a:p>
            <a:endParaRPr lang="es-MX"/>
          </a:p>
        </p:txBody>
      </p:sp>
      <p:pic>
        <p:nvPicPr>
          <p:cNvPr id="4098" name="Picture 2" descr="C:\Users\colegio de pediatria\AppData\Local\Microsoft\Windows\Temporary Internet Files\Content.IE5\2Y2MA5ZQ\MP9004391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120" y="980728"/>
            <a:ext cx="6424248" cy="481818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4437112"/>
            <a:ext cx="652463"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55768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2639963"/>
            <a:ext cx="8229600" cy="4389437"/>
          </a:xfrm>
        </p:spPr>
        <p:txBody>
          <a:bodyPr>
            <a:normAutofit/>
          </a:bodyPr>
          <a:lstStyle/>
          <a:p>
            <a:pPr marL="0" indent="0" algn="ctr">
              <a:buNone/>
            </a:pPr>
            <a:endParaRPr lang="es-MX" sz="8000" dirty="0" smtClean="0"/>
          </a:p>
          <a:p>
            <a:pPr marL="0" indent="0" algn="ctr">
              <a:buNone/>
            </a:pPr>
            <a:endParaRPr lang="es-MX" sz="2400" dirty="0" smtClean="0"/>
          </a:p>
          <a:p>
            <a:pPr marL="0" indent="0" algn="ctr">
              <a:buNone/>
            </a:pPr>
            <a:r>
              <a:rPr lang="es-MX" sz="1600" b="1" dirty="0" smtClean="0">
                <a:latin typeface="Berlin Sans FB Demi" pitchFamily="34" charset="0"/>
              </a:rPr>
              <a:t>ESPEREN NUESTRA PROXIMA EDICION INFORMATIVA</a:t>
            </a:r>
            <a:endParaRPr lang="es-MX" sz="1600" b="1" dirty="0">
              <a:latin typeface="Berlin Sans FB Demi" pitchFamily="34" charset="0"/>
            </a:endParaRPr>
          </a:p>
        </p:txBody>
      </p:sp>
      <p:pic>
        <p:nvPicPr>
          <p:cNvPr id="25602" name="Picture 2" descr="C:\Users\colegio de pediatria\AppData\Local\Microsoft\Windows\Temporary Internet Files\Content.IE5\ZPQZES09\MP90043910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9392"/>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descr="C:\Users\colegio de pediatria\AppData\Local\Microsoft\Windows\Temporary Internet Files\Content.IE5\2Y2MA5ZQ\MC90022919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3609" y="1988840"/>
            <a:ext cx="2262536" cy="2145956"/>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C:\Users\Public\Pictures\HP\Snapshot_2013072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24043" y="3162158"/>
            <a:ext cx="2656069" cy="1875118"/>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5827150" y="4437112"/>
            <a:ext cx="2664296" cy="1200329"/>
          </a:xfrm>
          <a:prstGeom prst="rect">
            <a:avLst/>
          </a:prstGeom>
          <a:noFill/>
        </p:spPr>
        <p:txBody>
          <a:bodyPr wrap="square" rtlCol="0">
            <a:spAutoFit/>
          </a:bodyPr>
          <a:lstStyle/>
          <a:p>
            <a:pPr algn="ctr"/>
            <a:r>
              <a:rPr lang="es-MX" sz="2400" dirty="0" smtClean="0">
                <a:solidFill>
                  <a:schemeClr val="accent5">
                    <a:lumMod val="75000"/>
                  </a:schemeClr>
                </a:solidFill>
                <a:latin typeface="Berlin Sans FB" panose="020E0602020502020306" pitchFamily="34" charset="0"/>
              </a:rPr>
              <a:t>Esperen nuestra próxima edición informativa</a:t>
            </a:r>
            <a:endParaRPr lang="es-MX" sz="2400" dirty="0">
              <a:solidFill>
                <a:schemeClr val="accent5">
                  <a:lumMod val="75000"/>
                </a:schemeClr>
              </a:solidFill>
              <a:latin typeface="Berlin Sans FB" panose="020E0602020502020306" pitchFamily="34" charset="0"/>
            </a:endParaRPr>
          </a:p>
        </p:txBody>
      </p:sp>
    </p:spTree>
    <p:extLst>
      <p:ext uri="{BB962C8B-B14F-4D97-AF65-F5344CB8AC3E}">
        <p14:creationId xmlns:p14="http://schemas.microsoft.com/office/powerpoint/2010/main" val="387278384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3" name="wind.wav"/>
          </p:stSnd>
        </p:sndAc>
      </p:transition>
    </mc:Choice>
    <mc:Fallback xmlns="">
      <p:transition spd="slow">
        <p:split orient="vert"/>
        <p:sndAc>
          <p:stSnd>
            <p:snd r:embed="rId7" name="wind.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colegio de pediatria\AppData\Local\Microsoft\Windows\Temporary Internet Files\Content.IE5\2Y2MA5ZQ\MP90043904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colegio de pediatria\AppData\Local\Microsoft\Windows\Temporary Internet Files\Content.IE5\2Y2MA5ZQ\MP90043904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6632"/>
            <a:ext cx="6858000" cy="666819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706" y="1646278"/>
            <a:ext cx="5433590" cy="3870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2090738" y="5488776"/>
            <a:ext cx="4572032" cy="892552"/>
          </a:xfrm>
          <a:prstGeom prst="rect">
            <a:avLst/>
          </a:prstGeom>
          <a:noFill/>
        </p:spPr>
        <p:txBody>
          <a:bodyPr wrap="square" rtlCol="0">
            <a:spAutoFit/>
          </a:bodyPr>
          <a:lstStyle/>
          <a:p>
            <a:pPr algn="ctr"/>
            <a:r>
              <a:rPr lang="es-MX" sz="2400" dirty="0" smtClean="0">
                <a:latin typeface="Angsana New" pitchFamily="18" charset="-34"/>
                <a:cs typeface="Angsana New" pitchFamily="18" charset="-34"/>
              </a:rPr>
              <a:t>             </a:t>
            </a:r>
          </a:p>
          <a:p>
            <a:pPr algn="ctr"/>
            <a:r>
              <a:rPr lang="es-MX" sz="2800" dirty="0">
                <a:solidFill>
                  <a:schemeClr val="bg1"/>
                </a:solidFill>
                <a:latin typeface="Angsana New" pitchFamily="18" charset="-34"/>
                <a:cs typeface="Angsana New" pitchFamily="18" charset="-34"/>
              </a:rPr>
              <a:t> </a:t>
            </a:r>
            <a:r>
              <a:rPr lang="es-MX" sz="2800" dirty="0" smtClean="0">
                <a:solidFill>
                  <a:schemeClr val="bg1"/>
                </a:solidFill>
                <a:latin typeface="Angsana New" pitchFamily="18" charset="-34"/>
                <a:cs typeface="Angsana New" pitchFamily="18" charset="-34"/>
              </a:rPr>
              <a:t>  “el deseo de dar vida y alegría a cada niño”</a:t>
            </a:r>
            <a:endParaRPr lang="es-MX" sz="2800" dirty="0">
              <a:solidFill>
                <a:schemeClr val="bg1"/>
              </a:solidFill>
              <a:latin typeface="Angsana New" pitchFamily="18" charset="-34"/>
              <a:cs typeface="Angsana New" pitchFamily="18" charset="-34"/>
            </a:endParaRPr>
          </a:p>
        </p:txBody>
      </p:sp>
      <p:sp>
        <p:nvSpPr>
          <p:cNvPr id="9" name="1 Título"/>
          <p:cNvSpPr>
            <a:spLocks noGrp="1"/>
          </p:cNvSpPr>
          <p:nvPr>
            <p:ph type="title"/>
          </p:nvPr>
        </p:nvSpPr>
        <p:spPr>
          <a:xfrm>
            <a:off x="1371600" y="548680"/>
            <a:ext cx="6400800" cy="685800"/>
          </a:xfrm>
        </p:spPr>
        <p:txBody>
          <a:bodyPr>
            <a:noAutofit/>
          </a:bodyPr>
          <a:lstStyle/>
          <a:p>
            <a:r>
              <a:rPr lang="es-MX" sz="1800" b="1" dirty="0" smtClean="0">
                <a:solidFill>
                  <a:schemeClr val="bg1"/>
                </a:solidFill>
                <a:latin typeface="Berlin Sans FB Demi" pitchFamily="34" charset="0"/>
              </a:rPr>
              <a:t>Servicio en la comunidad de VALLE DE JUAREZ  Jalisco el domingo 01 septiembre 2013.</a:t>
            </a:r>
            <a:endParaRPr lang="es-MX" sz="1800" b="1" dirty="0">
              <a:solidFill>
                <a:schemeClr val="bg1"/>
              </a:solidFill>
              <a:latin typeface="Berlin Sans FB Demi" pitchFamily="34" charset="0"/>
            </a:endParaRPr>
          </a:p>
        </p:txBody>
      </p:sp>
    </p:spTree>
    <p:extLst>
      <p:ext uri="{BB962C8B-B14F-4D97-AF65-F5344CB8AC3E}">
        <p14:creationId xmlns:p14="http://schemas.microsoft.com/office/powerpoint/2010/main" val="4223728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a:p>
        </p:txBody>
      </p:sp>
      <p:sp>
        <p:nvSpPr>
          <p:cNvPr id="3" name="2 Título"/>
          <p:cNvSpPr>
            <a:spLocks noGrp="1"/>
          </p:cNvSpPr>
          <p:nvPr>
            <p:ph type="title"/>
          </p:nvPr>
        </p:nvSpPr>
        <p:spPr/>
        <p:txBody>
          <a:bodyPr/>
          <a:lstStyle/>
          <a:p>
            <a:endParaRPr lang="es-MX"/>
          </a:p>
        </p:txBody>
      </p:sp>
      <p:pic>
        <p:nvPicPr>
          <p:cNvPr id="7170" name="Picture 2" descr="C:\Users\colegio de pediatria\AppData\Local\Microsoft\Windows\Temporary Internet Files\Content.IE5\ZPQZES09\MP9004391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colegio de pediatria\AppData\Local\Microsoft\Windows\Temporary Internet Files\Content.IE5\ZPQZES09\MP9004391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0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txBox="1">
            <a:spLocks/>
          </p:cNvSpPr>
          <p:nvPr/>
        </p:nvSpPr>
        <p:spPr>
          <a:xfrm>
            <a:off x="1331640" y="582960"/>
            <a:ext cx="64008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smtClean="0">
                <a:latin typeface="Berlin Sans FB Demi" pitchFamily="34" charset="0"/>
              </a:rPr>
              <a:t>AGRADECIMIENTOS</a:t>
            </a:r>
            <a:endParaRPr lang="es-MX" sz="2000" b="1" dirty="0">
              <a:latin typeface="Berlin Sans FB Demi" pitchFamily="34" charset="0"/>
            </a:endParaRPr>
          </a:p>
        </p:txBody>
      </p:sp>
      <p:sp>
        <p:nvSpPr>
          <p:cNvPr id="7" name="2 Marcador de contenido"/>
          <p:cNvSpPr txBox="1">
            <a:spLocks/>
          </p:cNvSpPr>
          <p:nvPr/>
        </p:nvSpPr>
        <p:spPr>
          <a:xfrm>
            <a:off x="899592" y="1844824"/>
            <a:ext cx="7344816" cy="4608512"/>
          </a:xfrm>
          <a:prstGeom prst="rect">
            <a:avLst/>
          </a:prstGeom>
        </p:spPr>
        <p:txBody>
          <a:bodyPr vert="horz" lIns="91440" tIns="45720" rIns="91440" bIns="45720" rtlCol="0">
            <a:normAutofit fontScale="62500" lnSpcReduction="20000"/>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114300" indent="0" algn="ctr">
              <a:buFont typeface="Wingdings" pitchFamily="2" charset="2"/>
              <a:buNone/>
            </a:pPr>
            <a:r>
              <a:rPr lang="es-MX" sz="2500" b="1" dirty="0" smtClean="0">
                <a:latin typeface="Berlin Sans FB Demi" pitchFamily="34" charset="0"/>
              </a:rPr>
              <a:t>Agradecemos a cada uno de ustedes su valiosa colaboración  para hacer   posible la realización de los proyectos a la comunidad de Valle de Juárez , compromisos sociales del colegio de pediatría de Jalisco. </a:t>
            </a:r>
          </a:p>
          <a:p>
            <a:pPr marL="114300" indent="0">
              <a:buFont typeface="Wingdings" pitchFamily="2" charset="2"/>
              <a:buNone/>
            </a:pPr>
            <a:endParaRPr lang="es-MX" sz="2500" dirty="0" smtClean="0">
              <a:solidFill>
                <a:srgbClr val="C00000"/>
              </a:solidFill>
              <a:latin typeface="Berlin Sans FB Demi" pitchFamily="34" charset="0"/>
            </a:endParaRPr>
          </a:p>
          <a:p>
            <a:pPr marL="114300" indent="0" algn="ctr">
              <a:buFont typeface="Wingdings" pitchFamily="2" charset="2"/>
              <a:buNone/>
            </a:pPr>
            <a:r>
              <a:rPr lang="es-MX" sz="2500" b="1" dirty="0" smtClean="0">
                <a:solidFill>
                  <a:srgbClr val="0070C0"/>
                </a:solidFill>
                <a:latin typeface="Berlin Sans FB Demi" pitchFamily="34" charset="0"/>
              </a:rPr>
              <a:t>Dra. Xóchitl Avalos Huizar</a:t>
            </a:r>
            <a:endParaRPr lang="es-MX" sz="2500" b="1" dirty="0" smtClean="0">
              <a:solidFill>
                <a:srgbClr val="C00000"/>
              </a:solidFill>
              <a:latin typeface="Berlin Sans FB Demi" pitchFamily="34" charset="0"/>
            </a:endParaRPr>
          </a:p>
          <a:p>
            <a:pPr marL="114300" indent="0" algn="ctr">
              <a:buFont typeface="Wingdings" pitchFamily="2" charset="2"/>
              <a:buNone/>
            </a:pPr>
            <a:r>
              <a:rPr lang="es-MX" sz="2500" b="1" dirty="0" smtClean="0">
                <a:solidFill>
                  <a:srgbClr val="0070C0"/>
                </a:solidFill>
                <a:latin typeface="Berlin Sans FB Demi" pitchFamily="34" charset="0"/>
              </a:rPr>
              <a:t>Dra. Luz María Corro Virgen </a:t>
            </a:r>
          </a:p>
          <a:p>
            <a:pPr marL="114300" indent="0" algn="ctr">
              <a:buFont typeface="Wingdings" pitchFamily="2" charset="2"/>
              <a:buNone/>
            </a:pPr>
            <a:r>
              <a:rPr lang="es-MX" sz="2500" b="1" dirty="0" smtClean="0">
                <a:solidFill>
                  <a:srgbClr val="0070C0"/>
                </a:solidFill>
                <a:latin typeface="Berlin Sans FB Demi" pitchFamily="34" charset="0"/>
              </a:rPr>
              <a:t>Dra. Claudia Carolina Cruz Gálvez (oftalmólogo pediatra)</a:t>
            </a:r>
          </a:p>
          <a:p>
            <a:pPr marL="114300" indent="0" algn="ctr">
              <a:buFont typeface="Wingdings" pitchFamily="2" charset="2"/>
              <a:buNone/>
            </a:pPr>
            <a:r>
              <a:rPr lang="es-MX" sz="2500" b="1" dirty="0" smtClean="0">
                <a:solidFill>
                  <a:srgbClr val="0070C0"/>
                </a:solidFill>
                <a:latin typeface="Berlin Sans FB Demi" pitchFamily="34" charset="0"/>
              </a:rPr>
              <a:t>Dr. Jorge González Cabrera</a:t>
            </a:r>
          </a:p>
          <a:p>
            <a:pPr marL="114300" indent="0" algn="ctr">
              <a:buFont typeface="Wingdings" pitchFamily="2" charset="2"/>
              <a:buNone/>
            </a:pPr>
            <a:r>
              <a:rPr lang="es-MX" sz="2500" b="1" dirty="0" smtClean="0">
                <a:solidFill>
                  <a:srgbClr val="0070C0"/>
                </a:solidFill>
                <a:latin typeface="Berlin Sans FB Demi" pitchFamily="34" charset="0"/>
              </a:rPr>
              <a:t>Dr. Román González Rubio</a:t>
            </a:r>
          </a:p>
          <a:p>
            <a:pPr marL="114300" indent="0" algn="ctr">
              <a:buFont typeface="Wingdings" pitchFamily="2" charset="2"/>
              <a:buNone/>
            </a:pPr>
            <a:r>
              <a:rPr lang="es-MX" sz="2500" b="1" dirty="0" smtClean="0">
                <a:solidFill>
                  <a:srgbClr val="0070C0"/>
                </a:solidFill>
                <a:latin typeface="Berlin Sans FB Demi" pitchFamily="34" charset="0"/>
              </a:rPr>
              <a:t>Dr. Jorge Alan Pèrez Liñán</a:t>
            </a:r>
          </a:p>
          <a:p>
            <a:pPr marL="114300" indent="0" algn="ctr">
              <a:buFont typeface="Wingdings" pitchFamily="2" charset="2"/>
              <a:buNone/>
            </a:pPr>
            <a:r>
              <a:rPr lang="es-MX" sz="2500" b="1" dirty="0" smtClean="0">
                <a:solidFill>
                  <a:srgbClr val="0070C0"/>
                </a:solidFill>
                <a:latin typeface="Berlin Sans FB Demi" pitchFamily="34" charset="0"/>
              </a:rPr>
              <a:t>Lic. Getzemaní Rodríguez Mares</a:t>
            </a:r>
          </a:p>
          <a:p>
            <a:pPr marL="114300" indent="0" algn="ctr">
              <a:buFont typeface="Wingdings" pitchFamily="2" charset="2"/>
              <a:buNone/>
            </a:pPr>
            <a:r>
              <a:rPr lang="es-MX" sz="2500" b="1" dirty="0" smtClean="0">
                <a:solidFill>
                  <a:srgbClr val="0070C0"/>
                </a:solidFill>
                <a:latin typeface="Berlin Sans FB Demi" pitchFamily="34" charset="0"/>
              </a:rPr>
              <a:t>Lic.Com.Humana José Manuel Barrios (CONVERSA)</a:t>
            </a:r>
          </a:p>
          <a:p>
            <a:pPr marL="114300" indent="0" algn="ctr">
              <a:buFont typeface="Wingdings" pitchFamily="2" charset="2"/>
              <a:buNone/>
            </a:pPr>
            <a:r>
              <a:rPr lang="es-MX" sz="2500" b="1" dirty="0" smtClean="0">
                <a:solidFill>
                  <a:srgbClr val="0070C0"/>
                </a:solidFill>
                <a:latin typeface="Berlin Sans FB Demi" pitchFamily="34" charset="0"/>
              </a:rPr>
              <a:t>Lic. Com.Humana Juán Jesús Cueto  (CONVERSA)</a:t>
            </a:r>
          </a:p>
          <a:p>
            <a:pPr marL="114300" indent="0" algn="ctr">
              <a:buFont typeface="Wingdings" pitchFamily="2" charset="2"/>
              <a:buNone/>
            </a:pPr>
            <a:r>
              <a:rPr lang="es-MX" sz="2500" b="1" dirty="0" smtClean="0">
                <a:solidFill>
                  <a:srgbClr val="0070C0"/>
                </a:solidFill>
                <a:latin typeface="Berlin Sans FB Demi" pitchFamily="34" charset="0"/>
              </a:rPr>
              <a:t>Señoras : Bárbara y Miriam</a:t>
            </a:r>
          </a:p>
          <a:p>
            <a:pPr marL="114300" indent="0" algn="ctr">
              <a:buFont typeface="Wingdings" pitchFamily="2" charset="2"/>
              <a:buNone/>
            </a:pPr>
            <a:r>
              <a:rPr lang="es-MX" sz="2500" b="1" dirty="0" smtClean="0">
                <a:solidFill>
                  <a:srgbClr val="0070C0"/>
                </a:solidFill>
                <a:latin typeface="Berlin Sans FB Demi" pitchFamily="34" charset="0"/>
              </a:rPr>
              <a:t>Señoritas: Melissa González y Alejandra Corro</a:t>
            </a:r>
          </a:p>
          <a:p>
            <a:pPr marL="114300" indent="0">
              <a:buFont typeface="Wingdings" pitchFamily="2" charset="2"/>
              <a:buNone/>
            </a:pPr>
            <a:endParaRPr lang="es-MX" sz="2500" dirty="0" smtClean="0">
              <a:solidFill>
                <a:srgbClr val="C00000"/>
              </a:solidFill>
              <a:latin typeface="Berlin Sans FB Demi" pitchFamily="34" charset="0"/>
            </a:endParaRPr>
          </a:p>
          <a:p>
            <a:pPr marL="114300" indent="0">
              <a:buFont typeface="Wingdings" pitchFamily="2" charset="2"/>
              <a:buNone/>
            </a:pPr>
            <a:endParaRPr lang="es-MX" sz="2000" dirty="0" smtClean="0">
              <a:solidFill>
                <a:srgbClr val="C00000"/>
              </a:solidFill>
              <a:latin typeface="Berlin Sans FB Demi" pitchFamily="34" charset="0"/>
            </a:endParaRPr>
          </a:p>
          <a:p>
            <a:pPr marL="114300" indent="0">
              <a:buFont typeface="Wingdings" pitchFamily="2" charset="2"/>
              <a:buNone/>
            </a:pPr>
            <a:r>
              <a:rPr lang="es-MX" sz="2000" dirty="0" smtClean="0">
                <a:latin typeface="Berlin Sans FB Demi" pitchFamily="34" charset="0"/>
              </a:rPr>
              <a:t>                                                        </a:t>
            </a:r>
          </a:p>
          <a:p>
            <a:pPr marL="114300" indent="0">
              <a:buFont typeface="Wingdings" pitchFamily="2" charset="2"/>
              <a:buNone/>
            </a:pPr>
            <a:r>
              <a:rPr lang="es-MX" sz="2000" dirty="0" smtClean="0"/>
              <a:t>                                                         </a:t>
            </a:r>
          </a:p>
          <a:p>
            <a:pPr marL="114300" indent="0">
              <a:buFont typeface="Wingdings" pitchFamily="2" charset="2"/>
              <a:buNone/>
            </a:pPr>
            <a:endParaRPr lang="es-MX" dirty="0"/>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5298470"/>
            <a:ext cx="1440160" cy="1082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968206" y="5353274"/>
            <a:ext cx="1296144" cy="97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338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colegio de pediatria\AppData\Local\Microsoft\Windows\Temporary Internet Files\Content.IE5\6VHE1IVE\MP9004390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1371600" y="476672"/>
            <a:ext cx="2840360" cy="864096"/>
          </a:xfrm>
        </p:spPr>
        <p:txBody>
          <a:bodyPr>
            <a:normAutofit/>
          </a:bodyPr>
          <a:lstStyle/>
          <a:p>
            <a:r>
              <a:rPr lang="es-ES" sz="3600" b="1" dirty="0" smtClean="0">
                <a:latin typeface="Berlin Sans FB Demi" panose="020E0802020502020306" pitchFamily="34" charset="0"/>
              </a:rPr>
              <a:t>Los niños   </a:t>
            </a:r>
            <a:endParaRPr lang="es-ES" sz="3600" b="1" dirty="0">
              <a:latin typeface="Berlin Sans FB Demi" panose="020E0802020502020306" pitchFamily="34" charset="0"/>
            </a:endParaRPr>
          </a:p>
        </p:txBody>
      </p:sp>
      <p:sp>
        <p:nvSpPr>
          <p:cNvPr id="6" name="Content Placeholder 2"/>
          <p:cNvSpPr>
            <a:spLocks noGrp="1"/>
          </p:cNvSpPr>
          <p:nvPr>
            <p:ph idx="1"/>
          </p:nvPr>
        </p:nvSpPr>
        <p:spPr>
          <a:xfrm>
            <a:off x="1143000" y="2791545"/>
            <a:ext cx="6858000" cy="3877815"/>
          </a:xfrm>
        </p:spPr>
        <p:txBody>
          <a:bodyPr>
            <a:normAutofit/>
          </a:bodyPr>
          <a:lstStyle/>
          <a:p>
            <a:pPr>
              <a:buNone/>
            </a:pPr>
            <a:r>
              <a:rPr lang="es-ES" dirty="0" smtClean="0">
                <a:latin typeface="Berlin Sans FB Demi" pitchFamily="34" charset="0"/>
              </a:rPr>
              <a:t>     Reflexionemos sobre tres de los tantos retos sociales que enfrentan hoy los niños en México:</a:t>
            </a:r>
          </a:p>
          <a:p>
            <a:pPr algn="ctr">
              <a:buNone/>
            </a:pPr>
            <a:r>
              <a:rPr lang="es-ES" b="1" dirty="0" smtClean="0">
                <a:solidFill>
                  <a:srgbClr val="0070C0"/>
                </a:solidFill>
                <a:latin typeface="Berlin Sans FB Demi" pitchFamily="34" charset="0"/>
              </a:rPr>
              <a:t>1.- El reto del hambre</a:t>
            </a:r>
          </a:p>
          <a:p>
            <a:pPr algn="ctr">
              <a:buNone/>
            </a:pPr>
            <a:r>
              <a:rPr lang="es-ES" b="1" dirty="0" smtClean="0">
                <a:solidFill>
                  <a:srgbClr val="0070C0"/>
                </a:solidFill>
                <a:latin typeface="Berlin Sans FB Demi" pitchFamily="34" charset="0"/>
              </a:rPr>
              <a:t>2.- El reto de la educación</a:t>
            </a:r>
          </a:p>
          <a:p>
            <a:pPr algn="ctr">
              <a:buNone/>
            </a:pPr>
            <a:r>
              <a:rPr lang="es-ES" b="1" dirty="0" smtClean="0">
                <a:solidFill>
                  <a:srgbClr val="0070C0"/>
                </a:solidFill>
                <a:latin typeface="Berlin Sans FB Demi" pitchFamily="34" charset="0"/>
              </a:rPr>
              <a:t>3.- El reto de la buena alimentación y de la vida sana</a:t>
            </a:r>
          </a:p>
          <a:p>
            <a:pPr algn="ctr">
              <a:buNone/>
            </a:pPr>
            <a:endParaRPr lang="es-ES" sz="1700" dirty="0" smtClean="0">
              <a:latin typeface="Berlin Sans FB Demi" pitchFamily="34" charset="0"/>
            </a:endParaRPr>
          </a:p>
          <a:p>
            <a:pPr algn="ctr">
              <a:buNone/>
            </a:pPr>
            <a:r>
              <a:rPr lang="es-ES" sz="1700" dirty="0" smtClean="0">
                <a:latin typeface="Berlin Sans FB Demi" pitchFamily="34" charset="0"/>
              </a:rPr>
              <a:t>…y los invito amigos a que nuestro reto como Pediatras sea, que a partir de este día tomemos la firme decisión de apoyar todo aquello que busque ofrecer un bienestar a nuestros niños.</a:t>
            </a:r>
            <a:endParaRPr lang="es-ES" sz="1700" dirty="0">
              <a:latin typeface="Berlin Sans FB Demi" pitchFamily="34" charset="0"/>
            </a:endParaRPr>
          </a:p>
        </p:txBody>
      </p:sp>
      <p:pic>
        <p:nvPicPr>
          <p:cNvPr id="8195" name="Picture 3" descr="C:\Users\colegio de pediatria\AppData\Local\Microsoft\Windows\Temporary Internet Files\Content.IE5\TRGE5RBK\MC90038333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980728"/>
            <a:ext cx="1819656" cy="1448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1202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a:p>
        </p:txBody>
      </p:sp>
      <p:sp>
        <p:nvSpPr>
          <p:cNvPr id="3" name="2 Título"/>
          <p:cNvSpPr>
            <a:spLocks noGrp="1"/>
          </p:cNvSpPr>
          <p:nvPr>
            <p:ph type="title"/>
          </p:nvPr>
        </p:nvSpPr>
        <p:spPr/>
        <p:txBody>
          <a:bodyPr/>
          <a:lstStyle/>
          <a:p>
            <a:endParaRPr lang="es-MX"/>
          </a:p>
        </p:txBody>
      </p:sp>
      <p:pic>
        <p:nvPicPr>
          <p:cNvPr id="11266" name="Picture 2" descr="C:\Users\colegio de pediatria\AppData\Local\Microsoft\Windows\Temporary Internet Files\Content.IE5\6VHE1IVE\MP9004391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colegio de pediatria\AppData\Local\Microsoft\Windows\Temporary Internet Files\Content.IE5\6VHE1IVE\MP9004391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txBox="1">
            <a:spLocks/>
          </p:cNvSpPr>
          <p:nvPr/>
        </p:nvSpPr>
        <p:spPr>
          <a:xfrm>
            <a:off x="1371600" y="573610"/>
            <a:ext cx="6400800" cy="191928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400" dirty="0" smtClean="0">
                <a:latin typeface="Berlin Sans FB Demi" pitchFamily="34" charset="0"/>
              </a:rPr>
              <a:t> Ingreso para nuevos socios al </a:t>
            </a:r>
            <a:r>
              <a:rPr lang="es-MX" sz="2400" dirty="0">
                <a:latin typeface="Berlin Sans FB Demi" pitchFamily="34" charset="0"/>
              </a:rPr>
              <a:t>C</a:t>
            </a:r>
            <a:r>
              <a:rPr lang="es-MX" sz="2400" dirty="0" smtClean="0">
                <a:latin typeface="Berlin Sans FB Demi" pitchFamily="34" charset="0"/>
              </a:rPr>
              <a:t>olegio de Pediatría de Jalisco</a:t>
            </a:r>
            <a:r>
              <a:rPr lang="es-MX" sz="1800" dirty="0" smtClean="0">
                <a:latin typeface="Berlin Sans FB Demi" pitchFamily="34" charset="0"/>
              </a:rPr>
              <a:t> </a:t>
            </a:r>
            <a:endParaRPr lang="es-MX" sz="1800" dirty="0">
              <a:latin typeface="Berlin Sans FB Demi" pitchFamily="34" charset="0"/>
            </a:endParaRPr>
          </a:p>
        </p:txBody>
      </p:sp>
      <p:sp>
        <p:nvSpPr>
          <p:cNvPr id="7" name="2 Marcador de contenido"/>
          <p:cNvSpPr txBox="1">
            <a:spLocks/>
          </p:cNvSpPr>
          <p:nvPr/>
        </p:nvSpPr>
        <p:spPr>
          <a:xfrm>
            <a:off x="1259632" y="2492896"/>
            <a:ext cx="6400800" cy="3048001"/>
          </a:xfrm>
          <a:prstGeom prst="rect">
            <a:avLst/>
          </a:prstGeom>
        </p:spPr>
        <p:txBody>
          <a:bodyPr vert="horz" lIns="91440" tIns="45720" rIns="91440" bIns="45720" rtlCol="0">
            <a:normAutofit fontScale="85000" lnSpcReduction="20000"/>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indent="0" algn="just">
              <a:buFont typeface="Wingdings" pitchFamily="2" charset="2"/>
              <a:buNone/>
            </a:pPr>
            <a:r>
              <a:rPr lang="es-MX" dirty="0" smtClean="0">
                <a:latin typeface="Berlin Sans FB Demi" panose="020E0802020502020306" pitchFamily="34" charset="0"/>
              </a:rPr>
              <a:t>A todos aquellos pediatras que por alguna circunstancia no se han colegiado y quieran hacerlo </a:t>
            </a:r>
            <a:r>
              <a:rPr lang="es-MX" dirty="0" err="1" smtClean="0">
                <a:latin typeface="Berlin Sans FB Demi" panose="020E0802020502020306" pitchFamily="34" charset="0"/>
              </a:rPr>
              <a:t>ó</a:t>
            </a:r>
            <a:r>
              <a:rPr lang="es-MX" dirty="0" smtClean="0">
                <a:latin typeface="Berlin Sans FB Demi" panose="020E0802020502020306" pitchFamily="34" charset="0"/>
              </a:rPr>
              <a:t>  </a:t>
            </a:r>
            <a:r>
              <a:rPr lang="es-MX" dirty="0" err="1" smtClean="0">
                <a:latin typeface="Berlin Sans FB Demi" panose="020E0802020502020306" pitchFamily="34" charset="0"/>
              </a:rPr>
              <a:t>bién</a:t>
            </a:r>
            <a:r>
              <a:rPr lang="es-MX" dirty="0" smtClean="0">
                <a:latin typeface="Berlin Sans FB Demi" panose="020E0802020502020306" pitchFamily="34" charset="0"/>
              </a:rPr>
              <a:t>  aquellos pediatras que tengan amigos pediatras que quieran hacerlo comuníquenselo, esta es una buena oportunidad para que lo hagan el próximo </a:t>
            </a:r>
          </a:p>
          <a:p>
            <a:pPr indent="0" algn="ctr">
              <a:buFont typeface="Wingdings" pitchFamily="2" charset="2"/>
              <a:buNone/>
            </a:pPr>
            <a:r>
              <a:rPr lang="es-MX" b="1" dirty="0" smtClean="0">
                <a:solidFill>
                  <a:srgbClr val="C00000"/>
                </a:solidFill>
                <a:latin typeface="Berlin Sans FB" pitchFamily="34" charset="0"/>
              </a:rPr>
              <a:t>JUEVES 3 DE OCTUBRE 2013</a:t>
            </a:r>
            <a:r>
              <a:rPr lang="es-MX" dirty="0" smtClean="0">
                <a:solidFill>
                  <a:srgbClr val="C00000"/>
                </a:solidFill>
                <a:latin typeface="Berlin Sans FB" pitchFamily="34" charset="0"/>
              </a:rPr>
              <a:t> </a:t>
            </a:r>
          </a:p>
          <a:p>
            <a:pPr indent="0" algn="just">
              <a:buFont typeface="Wingdings" pitchFamily="2" charset="2"/>
              <a:buNone/>
            </a:pPr>
            <a:r>
              <a:rPr lang="es-MX" dirty="0" smtClean="0">
                <a:latin typeface="Berlin Sans FB Demi" panose="020E0802020502020306" pitchFamily="34" charset="0"/>
              </a:rPr>
              <a:t>con todo gusto los recibimos y apoyamos para que lo logren, solo llámanos al teléfono  35 60 96 15  y la Lic. Getzemaní Rodríguez Mares amablemente les dará la información al respecto.</a:t>
            </a:r>
            <a:endParaRPr lang="es-MX" dirty="0">
              <a:latin typeface="Berlin Sans FB Demi" panose="020E0802020502020306" pitchFamily="34" charset="0"/>
            </a:endParaRPr>
          </a:p>
        </p:txBody>
      </p:sp>
    </p:spTree>
    <p:extLst>
      <p:ext uri="{BB962C8B-B14F-4D97-AF65-F5344CB8AC3E}">
        <p14:creationId xmlns:p14="http://schemas.microsoft.com/office/powerpoint/2010/main" val="34637800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a:p>
        </p:txBody>
      </p:sp>
      <p:sp>
        <p:nvSpPr>
          <p:cNvPr id="3" name="2 Título"/>
          <p:cNvSpPr>
            <a:spLocks noGrp="1"/>
          </p:cNvSpPr>
          <p:nvPr>
            <p:ph type="title"/>
          </p:nvPr>
        </p:nvSpPr>
        <p:spPr/>
        <p:txBody>
          <a:bodyPr/>
          <a:lstStyle/>
          <a:p>
            <a:endParaRPr lang="es-MX" dirty="0"/>
          </a:p>
        </p:txBody>
      </p:sp>
      <p:pic>
        <p:nvPicPr>
          <p:cNvPr id="12290" name="Picture 2" descr="C:\Users\colegio de pediatria\AppData\Local\Microsoft\Windows\Temporary Internet Files\Content.IE5\TRGE5RBK\MP9004391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7" y="-99392"/>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360453" y="297461"/>
            <a:ext cx="64008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smtClean="0">
                <a:solidFill>
                  <a:srgbClr val="0070C0"/>
                </a:solidFill>
                <a:latin typeface="Berlin Sans FB Demi" pitchFamily="34" charset="0"/>
              </a:rPr>
              <a:t> </a:t>
            </a:r>
            <a:r>
              <a:rPr lang="es-ES" sz="2800" dirty="0">
                <a:solidFill>
                  <a:schemeClr val="accent5">
                    <a:lumMod val="75000"/>
                  </a:schemeClr>
                </a:solidFill>
                <a:latin typeface="Berlin Sans FB Demi" pitchFamily="34" charset="0"/>
              </a:rPr>
              <a:t>E</a:t>
            </a:r>
            <a:r>
              <a:rPr lang="es-ES" sz="2800" dirty="0" smtClean="0">
                <a:solidFill>
                  <a:schemeClr val="accent5">
                    <a:lumMod val="75000"/>
                  </a:schemeClr>
                </a:solidFill>
                <a:latin typeface="Berlin Sans FB Demi" pitchFamily="34" charset="0"/>
              </a:rPr>
              <a:t>vento </a:t>
            </a:r>
            <a:r>
              <a:rPr lang="es-ES" sz="2800" dirty="0">
                <a:solidFill>
                  <a:schemeClr val="accent5">
                    <a:lumMod val="75000"/>
                  </a:schemeClr>
                </a:solidFill>
                <a:latin typeface="Berlin Sans FB Demi" pitchFamily="34" charset="0"/>
              </a:rPr>
              <a:t>S</a:t>
            </a:r>
            <a:r>
              <a:rPr lang="es-ES" sz="2800" dirty="0" smtClean="0">
                <a:solidFill>
                  <a:schemeClr val="accent5">
                    <a:lumMod val="75000"/>
                  </a:schemeClr>
                </a:solidFill>
                <a:latin typeface="Berlin Sans FB Demi" pitchFamily="34" charset="0"/>
              </a:rPr>
              <a:t>ocial</a:t>
            </a:r>
            <a:endParaRPr lang="es-ES" sz="2800" dirty="0">
              <a:solidFill>
                <a:schemeClr val="accent5">
                  <a:lumMod val="75000"/>
                </a:schemeClr>
              </a:solidFill>
              <a:latin typeface="Berlin Sans FB Demi" pitchFamily="34" charset="0"/>
            </a:endParaRPr>
          </a:p>
        </p:txBody>
      </p:sp>
      <p:sp>
        <p:nvSpPr>
          <p:cNvPr id="6" name="Content Placeholder 2"/>
          <p:cNvSpPr txBox="1">
            <a:spLocks/>
          </p:cNvSpPr>
          <p:nvPr/>
        </p:nvSpPr>
        <p:spPr>
          <a:xfrm>
            <a:off x="1371600" y="1844824"/>
            <a:ext cx="6400800" cy="2304256"/>
          </a:xfrm>
          <a:prstGeom prst="rect">
            <a:avLst/>
          </a:prstGeom>
        </p:spPr>
        <p:txBody>
          <a:bodyPr vert="horz" lIns="91440" tIns="45720" rIns="91440" bIns="45720" rtlCol="0">
            <a:normAutofit fontScale="85000" lnSpcReduction="20000"/>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indent="0" algn="just">
              <a:buFont typeface="Wingdings" pitchFamily="2" charset="2"/>
              <a:buNone/>
            </a:pPr>
            <a:r>
              <a:rPr lang="es-ES" dirty="0" smtClean="0">
                <a:latin typeface="Berlin Sans FB Demi" pitchFamily="34" charset="0"/>
              </a:rPr>
              <a:t>El pasado 6 de Agosto del 2013 fué inaugurada y bendecida la nueva casa del Colegio de Pediatría de Jalisco ante la presencia de nutrido grupo de asistentes (expresidentes, mesa directiva y miembros activos) se ofreció delicioso ambigú y vinos de mesa patrocinado amablemente por laboratorio Sanofi Pasteur.</a:t>
            </a:r>
            <a:endParaRPr lang="es-ES" b="1" dirty="0" smtClean="0">
              <a:solidFill>
                <a:srgbClr val="0070C0"/>
              </a:solidFill>
              <a:latin typeface="Berlin Sans FB Demi" pitchFamily="34" charset="0"/>
            </a:endParaRPr>
          </a:p>
          <a:p>
            <a:pPr indent="0">
              <a:buFont typeface="Wingdings" pitchFamily="2" charset="2"/>
              <a:buNone/>
            </a:pPr>
            <a:r>
              <a:rPr lang="es-ES" b="1" dirty="0" smtClean="0">
                <a:solidFill>
                  <a:srgbClr val="0070C0"/>
                </a:solidFill>
              </a:rPr>
              <a:t>               </a:t>
            </a:r>
          </a:p>
        </p:txBody>
      </p:sp>
      <p:pic>
        <p:nvPicPr>
          <p:cNvPr id="7" name="Picture 2" descr="E:\INAUGURACION CASA\IMG_267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0666" y="3717032"/>
            <a:ext cx="3384376" cy="2538282"/>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9368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a:p>
        </p:txBody>
      </p:sp>
      <p:sp>
        <p:nvSpPr>
          <p:cNvPr id="3" name="2 Título"/>
          <p:cNvSpPr>
            <a:spLocks noGrp="1"/>
          </p:cNvSpPr>
          <p:nvPr>
            <p:ph type="title"/>
          </p:nvPr>
        </p:nvSpPr>
        <p:spPr/>
        <p:txBody>
          <a:bodyPr/>
          <a:lstStyle/>
          <a:p>
            <a:endParaRPr lang="es-MX"/>
          </a:p>
        </p:txBody>
      </p:sp>
      <p:pic>
        <p:nvPicPr>
          <p:cNvPr id="13314" name="Picture 2" descr="C:\Users\colegio de pediatria\AppData\Local\Microsoft\Windows\Temporary Internet Files\Content.IE5\6VHE1IVE\MP9004391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2 Marcador de contenido"/>
          <p:cNvSpPr txBox="1">
            <a:spLocks/>
          </p:cNvSpPr>
          <p:nvPr/>
        </p:nvSpPr>
        <p:spPr>
          <a:xfrm>
            <a:off x="1547664" y="2204864"/>
            <a:ext cx="6696744" cy="3672408"/>
          </a:xfrm>
          <a:prstGeom prst="rect">
            <a:avLst/>
          </a:prstGeom>
        </p:spPr>
        <p:txBody>
          <a:bodyPr vert="horz" lIns="91440" tIns="45720" rIns="91440" bIns="45720" rtlCol="0">
            <a:normAutofit fontScale="92500" lnSpcReduction="10000"/>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buFont typeface="Wingdings" pitchFamily="2" charset="2"/>
              <a:buNone/>
            </a:pPr>
            <a:r>
              <a:rPr lang="es-MX" dirty="0" smtClean="0">
                <a:latin typeface="Berlin Sans FB" pitchFamily="34" charset="0"/>
              </a:rPr>
              <a:t>     En México se calcula que 22 millones de personas han vivido de abuso sexual. Solo uno de cada diez lo contará. El 70% de los abusadores son personas en las que tus hijos y tú confían.</a:t>
            </a:r>
          </a:p>
          <a:p>
            <a:pPr>
              <a:buFont typeface="Wingdings" pitchFamily="2" charset="2"/>
              <a:buNone/>
            </a:pPr>
            <a:r>
              <a:rPr lang="es-MX" dirty="0" smtClean="0">
                <a:solidFill>
                  <a:srgbClr val="C00000"/>
                </a:solidFill>
                <a:latin typeface="Berlin Sans FB" pitchFamily="34" charset="0"/>
              </a:rPr>
              <a:t>Fundación PAS (prevención del abuso sexual infantil) </a:t>
            </a:r>
            <a:r>
              <a:rPr lang="es-MX" dirty="0" smtClean="0">
                <a:latin typeface="Berlin Sans FB" pitchFamily="34" charset="0"/>
              </a:rPr>
              <a:t>nace aquí en Guadalajara para fortalecer a las familias víctimas del abuso sexual infantil y ponen a tu disposición compañero pediatra sus programas para que los conozcas, de prevención para niños, papás y maestros en este sitio de internet  </a:t>
            </a:r>
          </a:p>
          <a:p>
            <a:pPr>
              <a:buFont typeface="Wingdings" pitchFamily="2" charset="2"/>
              <a:buNone/>
            </a:pPr>
            <a:r>
              <a:rPr lang="es-MX" dirty="0" smtClean="0">
                <a:solidFill>
                  <a:schemeClr val="accent5">
                    <a:lumMod val="75000"/>
                  </a:schemeClr>
                </a:solidFill>
                <a:latin typeface="Berlin Sans FB Demi" pitchFamily="34" charset="0"/>
                <a:hlinkClick r:id="rId3"/>
              </a:rPr>
              <a:t>www.fundacionpas.org</a:t>
            </a:r>
            <a:r>
              <a:rPr lang="es-MX" dirty="0" smtClean="0">
                <a:solidFill>
                  <a:schemeClr val="accent5">
                    <a:lumMod val="75000"/>
                  </a:schemeClr>
                </a:solidFill>
                <a:latin typeface="Berlin Sans FB Demi" pitchFamily="34" charset="0"/>
              </a:rPr>
              <a:t>  </a:t>
            </a:r>
            <a:r>
              <a:rPr lang="es-MX" dirty="0" smtClean="0">
                <a:solidFill>
                  <a:schemeClr val="accent5">
                    <a:lumMod val="75000"/>
                  </a:schemeClr>
                </a:solidFill>
                <a:latin typeface="Berlin Sans FB Demi" pitchFamily="34" charset="0"/>
                <a:hlinkClick r:id="rId4"/>
              </a:rPr>
              <a:t>www.blindatufamilia.org</a:t>
            </a:r>
            <a:r>
              <a:rPr lang="es-MX" dirty="0" smtClean="0">
                <a:solidFill>
                  <a:schemeClr val="accent5">
                    <a:lumMod val="75000"/>
                  </a:schemeClr>
                </a:solidFill>
                <a:latin typeface="Berlin Sans FB Demi" pitchFamily="34" charset="0"/>
              </a:rPr>
              <a:t> </a:t>
            </a:r>
            <a:endParaRPr lang="es-MX" dirty="0">
              <a:solidFill>
                <a:schemeClr val="accent5">
                  <a:lumMod val="75000"/>
                </a:schemeClr>
              </a:solidFill>
              <a:latin typeface="Berlin Sans FB Demi" pitchFamily="34" charset="0"/>
            </a:endParaRPr>
          </a:p>
        </p:txBody>
      </p:sp>
      <p:sp>
        <p:nvSpPr>
          <p:cNvPr id="6" name="1 Título"/>
          <p:cNvSpPr txBox="1">
            <a:spLocks/>
          </p:cNvSpPr>
          <p:nvPr/>
        </p:nvSpPr>
        <p:spPr>
          <a:xfrm>
            <a:off x="1420073" y="943000"/>
            <a:ext cx="64008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800" dirty="0" smtClean="0">
                <a:latin typeface="Berlin Sans FB Demi" pitchFamily="34" charset="0"/>
              </a:rPr>
              <a:t>Nota  interesante</a:t>
            </a:r>
            <a:endParaRPr lang="es-MX" sz="2800" dirty="0">
              <a:latin typeface="Berlin Sans FB Demi" pitchFamily="34" charset="0"/>
            </a:endParaRPr>
          </a:p>
        </p:txBody>
      </p:sp>
    </p:spTree>
    <p:extLst>
      <p:ext uri="{BB962C8B-B14F-4D97-AF65-F5344CB8AC3E}">
        <p14:creationId xmlns:p14="http://schemas.microsoft.com/office/powerpoint/2010/main" val="9335889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3158</TotalTime>
  <Words>1755</Words>
  <Application>Microsoft Office PowerPoint</Application>
  <PresentationFormat>Presentación en pantalla (4:3)</PresentationFormat>
  <Paragraphs>161</Paragraphs>
  <Slides>31</Slides>
  <Notes>2</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Cartoné</vt:lpstr>
      <vt:lpstr>Presentación de PowerPoint</vt:lpstr>
      <vt:lpstr>Presentación de PowerPoint</vt:lpstr>
      <vt:lpstr>Presentación de PowerPoint</vt:lpstr>
      <vt:lpstr>Servicio en la comunidad de VALLE DE JUAREZ  Jalisco el domingo 01 septiembre 2013.</vt:lpstr>
      <vt:lpstr>Presentación de PowerPoint</vt:lpstr>
      <vt:lpstr>Los niños   </vt:lpstr>
      <vt:lpstr>Presentación de PowerPoint</vt:lpstr>
      <vt:lpstr>Presentación de PowerPoint</vt:lpstr>
      <vt:lpstr>Presentación de PowerPoint</vt:lpstr>
      <vt:lpstr>Presentación de PowerPoint</vt:lpstr>
      <vt:lpstr>COMUNICADO</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AVISOS</dc:title>
  <dc:creator>colegio de pediatria</dc:creator>
  <cp:lastModifiedBy>Héctor López Méndez</cp:lastModifiedBy>
  <cp:revision>473</cp:revision>
  <dcterms:created xsi:type="dcterms:W3CDTF">2012-08-06T21:38:01Z</dcterms:created>
  <dcterms:modified xsi:type="dcterms:W3CDTF">2013-09-19T23:06:39Z</dcterms:modified>
</cp:coreProperties>
</file>